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59" r:id="rId2"/>
    <p:sldId id="342" r:id="rId3"/>
    <p:sldId id="343" r:id="rId4"/>
    <p:sldId id="344" r:id="rId5"/>
    <p:sldId id="265" r:id="rId6"/>
    <p:sldId id="316" r:id="rId7"/>
    <p:sldId id="328" r:id="rId8"/>
    <p:sldId id="350" r:id="rId9"/>
    <p:sldId id="309" r:id="rId10"/>
    <p:sldId id="352" r:id="rId11"/>
    <p:sldId id="353" r:id="rId12"/>
    <p:sldId id="331" r:id="rId13"/>
    <p:sldId id="356" r:id="rId14"/>
    <p:sldId id="332" r:id="rId15"/>
    <p:sldId id="339" r:id="rId16"/>
    <p:sldId id="355" r:id="rId17"/>
    <p:sldId id="358" r:id="rId18"/>
    <p:sldId id="347" r:id="rId19"/>
    <p:sldId id="357" r:id="rId20"/>
    <p:sldId id="279" r:id="rId21"/>
    <p:sldId id="360" r:id="rId22"/>
    <p:sldId id="349" r:id="rId23"/>
    <p:sldId id="35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DA5"/>
    <a:srgbClr val="DEF8FE"/>
    <a:srgbClr val="C6F3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0" d="100"/>
          <a:sy n="110" d="100"/>
        </p:scale>
        <p:origin x="390"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5CFB4C-EC6E-4A45-BEFB-EBE317BC97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2086DB-8307-4805-823F-3A402B17BF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2F6516-FF18-489D-AADD-96E483B01D94}" type="datetimeFigureOut">
              <a:rPr lang="en-US" smtClean="0"/>
              <a:t>6/18/2019</a:t>
            </a:fld>
            <a:endParaRPr lang="en-US"/>
          </a:p>
        </p:txBody>
      </p:sp>
      <p:sp>
        <p:nvSpPr>
          <p:cNvPr id="4" name="Footer Placeholder 3">
            <a:extLst>
              <a:ext uri="{FF2B5EF4-FFF2-40B4-BE49-F238E27FC236}">
                <a16:creationId xmlns:a16="http://schemas.microsoft.com/office/drawing/2014/main" id="{976A8B3F-E003-44B2-B4AC-5B247C1E51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8135E0-14B1-4E2D-B902-7B9D12B383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19157-C25C-43AC-AFDD-BDEA82015BE5}" type="slidenum">
              <a:rPr lang="en-US" smtClean="0"/>
              <a:t>‹#›</a:t>
            </a:fld>
            <a:endParaRPr lang="en-US"/>
          </a:p>
        </p:txBody>
      </p:sp>
    </p:spTree>
    <p:extLst>
      <p:ext uri="{BB962C8B-B14F-4D97-AF65-F5344CB8AC3E}">
        <p14:creationId xmlns:p14="http://schemas.microsoft.com/office/powerpoint/2010/main" val="20119084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9708F-5481-4CE0-97BE-5F2A490A64EF}" type="datetimeFigureOut">
              <a:rPr lang="en-US" smtClean="0"/>
              <a:t>6/18/2019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0FE1C-4CF0-47D5-8EAD-626877CB40BC}" type="slidenum">
              <a:rPr lang="en-US" smtClean="0"/>
              <a:t>‹#›</a:t>
            </a:fld>
            <a:endParaRPr lang="en-US"/>
          </a:p>
        </p:txBody>
      </p:sp>
    </p:spTree>
    <p:extLst>
      <p:ext uri="{BB962C8B-B14F-4D97-AF65-F5344CB8AC3E}">
        <p14:creationId xmlns:p14="http://schemas.microsoft.com/office/powerpoint/2010/main" val="12892935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Puerto Rico is expected to submit their SARA application to SREB this Spring.</a:t>
            </a:r>
          </a:p>
          <a:p>
            <a:r>
              <a:rPr lang="en-US" dirty="0"/>
              <a:t>Massachusetts's is expected to submit their SARA application to NEBHE this Spring.</a:t>
            </a:r>
          </a:p>
          <a:p>
            <a:r>
              <a:rPr lang="en-US" dirty="0"/>
              <a:t>California will need to have legislation passed prior to submitting their SARA application to WICHE</a:t>
            </a:r>
          </a:p>
        </p:txBody>
      </p:sp>
    </p:spTree>
    <p:extLst>
      <p:ext uri="{BB962C8B-B14F-4D97-AF65-F5344CB8AC3E}">
        <p14:creationId xmlns:p14="http://schemas.microsoft.com/office/powerpoint/2010/main" val="1416230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EDF40F-15B0-4E78-9834-8C56BFB2B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096000"/>
          </a:xfrm>
          <a:prstGeom prst="rect">
            <a:avLst/>
          </a:prstGeom>
        </p:spPr>
      </p:pic>
      <p:sp>
        <p:nvSpPr>
          <p:cNvPr id="8" name="Title 1">
            <a:extLst>
              <a:ext uri="{FF2B5EF4-FFF2-40B4-BE49-F238E27FC236}">
                <a16:creationId xmlns:a16="http://schemas.microsoft.com/office/drawing/2014/main" id="{903A9BE0-7DE0-43F1-89F0-56E36A2492E6}"/>
              </a:ext>
            </a:extLst>
          </p:cNvPr>
          <p:cNvSpPr txBox="1">
            <a:spLocks/>
          </p:cNvSpPr>
          <p:nvPr userDrawn="1"/>
        </p:nvSpPr>
        <p:spPr>
          <a:xfrm>
            <a:off x="5447211" y="0"/>
            <a:ext cx="3430657" cy="4454434"/>
          </a:xfrm>
          <a:prstGeom prst="rect">
            <a:avLst/>
          </a:prstGeom>
          <a:solidFill>
            <a:srgbClr val="163778"/>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1313"/>
            <a:endParaRPr lang="en-US" sz="4000" b="1" dirty="0">
              <a:solidFill>
                <a:schemeClr val="bg1"/>
              </a:solidFill>
              <a:latin typeface="Arial" panose="020B0604020202020204" pitchFamily="34" charset="0"/>
              <a:cs typeface="Arial" panose="020B0604020202020204" pitchFamily="34" charset="0"/>
            </a:endParaRPr>
          </a:p>
          <a:p>
            <a:pPr marL="341313"/>
            <a:endParaRPr lang="en-US" sz="4000" b="1" dirty="0">
              <a:solidFill>
                <a:schemeClr val="bg1"/>
              </a:solidFill>
              <a:latin typeface="Arial" panose="020B0604020202020204" pitchFamily="34" charset="0"/>
              <a:cs typeface="Arial" panose="020B0604020202020204" pitchFamily="34" charset="0"/>
            </a:endParaRPr>
          </a:p>
          <a:p>
            <a:pPr marL="288925" indent="0"/>
            <a:r>
              <a:rPr lang="en-US" sz="4000" b="1" dirty="0">
                <a:solidFill>
                  <a:schemeClr val="bg1"/>
                </a:solidFill>
                <a:latin typeface="Arial" panose="020B0604020202020204" pitchFamily="34" charset="0"/>
                <a:cs typeface="Arial" panose="020B0604020202020204" pitchFamily="34" charset="0"/>
              </a:rPr>
              <a:t>SARA Overview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and Update</a:t>
            </a:r>
            <a:br>
              <a:rPr lang="en-US" sz="4000" b="1" dirty="0">
                <a:solidFill>
                  <a:schemeClr val="bg1"/>
                </a:solidFill>
                <a:latin typeface="Arial" panose="020B0604020202020204" pitchFamily="34" charset="0"/>
                <a:cs typeface="Arial" panose="020B0604020202020204" pitchFamily="34" charset="0"/>
              </a:rPr>
            </a:br>
            <a:br>
              <a:rPr lang="en-US" sz="4000" b="1" dirty="0">
                <a:solidFill>
                  <a:schemeClr val="bg1"/>
                </a:solidFill>
                <a:latin typeface="Arial" panose="020B0604020202020204" pitchFamily="34" charset="0"/>
                <a:cs typeface="Arial" panose="020B0604020202020204" pitchFamily="34" charset="0"/>
              </a:rPr>
            </a:br>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72899BD5-6E64-4149-80F4-C4961D732C8A}"/>
              </a:ext>
            </a:extLst>
          </p:cNvPr>
          <p:cNvSpPr txBox="1">
            <a:spLocks/>
          </p:cNvSpPr>
          <p:nvPr userDrawn="1"/>
        </p:nvSpPr>
        <p:spPr>
          <a:xfrm>
            <a:off x="5447211" y="2906973"/>
            <a:ext cx="3430657" cy="1547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713" indent="0">
              <a:lnSpc>
                <a:spcPct val="100000"/>
              </a:lnSpc>
              <a:buNone/>
            </a:pPr>
            <a:endParaRPr lang="en-US" sz="600" dirty="0">
              <a:solidFill>
                <a:schemeClr val="bg1"/>
              </a:solidFill>
            </a:endParaRPr>
          </a:p>
          <a:p>
            <a:pPr marL="339725" indent="0">
              <a:lnSpc>
                <a:spcPct val="100000"/>
              </a:lnSpc>
              <a:spcBef>
                <a:spcPts val="0"/>
              </a:spcBef>
              <a:buNone/>
            </a:pPr>
            <a:r>
              <a:rPr lang="en-US" sz="2400" dirty="0">
                <a:solidFill>
                  <a:schemeClr val="bg1"/>
                </a:solidFill>
                <a:latin typeface="Arial Narrow" panose="020B0606020202030204" pitchFamily="34" charset="0"/>
              </a:rPr>
              <a:t>State Authorization </a:t>
            </a:r>
          </a:p>
          <a:p>
            <a:pPr marL="339725" indent="0">
              <a:lnSpc>
                <a:spcPct val="100000"/>
              </a:lnSpc>
              <a:spcBef>
                <a:spcPts val="0"/>
              </a:spcBef>
              <a:buNone/>
            </a:pPr>
            <a:r>
              <a:rPr lang="en-US" sz="2400" dirty="0">
                <a:solidFill>
                  <a:schemeClr val="bg1"/>
                </a:solidFill>
                <a:latin typeface="Arial Narrow" panose="020B0606020202030204" pitchFamily="34" charset="0"/>
              </a:rPr>
              <a:t>Reciprocity Agreements </a:t>
            </a:r>
          </a:p>
          <a:p>
            <a:pPr marL="339725" indent="0">
              <a:lnSpc>
                <a:spcPct val="100000"/>
              </a:lnSpc>
              <a:spcBef>
                <a:spcPts val="0"/>
              </a:spcBef>
              <a:buNone/>
            </a:pPr>
            <a:r>
              <a:rPr lang="en-US" sz="2400" dirty="0">
                <a:solidFill>
                  <a:schemeClr val="bg1"/>
                </a:solidFill>
                <a:latin typeface="Arial Narrow" panose="020B0606020202030204" pitchFamily="34" charset="0"/>
              </a:rPr>
              <a:t>for Distance Education</a:t>
            </a:r>
          </a:p>
        </p:txBody>
      </p:sp>
      <p:sp>
        <p:nvSpPr>
          <p:cNvPr id="10" name="Rectangle 9">
            <a:extLst>
              <a:ext uri="{FF2B5EF4-FFF2-40B4-BE49-F238E27FC236}">
                <a16:creationId xmlns:a16="http://schemas.microsoft.com/office/drawing/2014/main" id="{58FBCB0E-6A97-4BB3-BCEA-3A68A1EC0475}"/>
              </a:ext>
            </a:extLst>
          </p:cNvPr>
          <p:cNvSpPr/>
          <p:nvPr userDrawn="1"/>
        </p:nvSpPr>
        <p:spPr>
          <a:xfrm>
            <a:off x="0" y="5595582"/>
            <a:ext cx="9144000" cy="126241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7765E6F-CCF9-47B3-8927-13B66A9193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7474" y="5595582"/>
            <a:ext cx="5636525" cy="1262418"/>
          </a:xfrm>
          <a:prstGeom prst="rect">
            <a:avLst/>
          </a:prstGeom>
        </p:spPr>
      </p:pic>
      <p:sp>
        <p:nvSpPr>
          <p:cNvPr id="3" name="Subtitle 2"/>
          <p:cNvSpPr>
            <a:spLocks noGrp="1"/>
          </p:cNvSpPr>
          <p:nvPr>
            <p:ph type="subTitle" idx="1"/>
          </p:nvPr>
        </p:nvSpPr>
        <p:spPr>
          <a:xfrm>
            <a:off x="258040" y="5736933"/>
            <a:ext cx="2991395" cy="9797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4911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F4B9-464D-43DD-BACE-59DB04946AAC}" type="slidenum">
              <a:rPr lang="en-US" smtClean="0"/>
              <a:t>‹#›</a:t>
            </a:fld>
            <a:endParaRPr lang="en-US"/>
          </a:p>
        </p:txBody>
      </p:sp>
    </p:spTree>
    <p:extLst>
      <p:ext uri="{BB962C8B-B14F-4D97-AF65-F5344CB8AC3E}">
        <p14:creationId xmlns:p14="http://schemas.microsoft.com/office/powerpoint/2010/main" val="235365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F4B9-464D-43DD-BACE-59DB04946AAC}" type="slidenum">
              <a:rPr lang="en-US" smtClean="0"/>
              <a:t>‹#›</a:t>
            </a:fld>
            <a:endParaRPr lang="en-US"/>
          </a:p>
        </p:txBody>
      </p:sp>
    </p:spTree>
    <p:extLst>
      <p:ext uri="{BB962C8B-B14F-4D97-AF65-F5344CB8AC3E}">
        <p14:creationId xmlns:p14="http://schemas.microsoft.com/office/powerpoint/2010/main" val="369283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5AF6EE-65FE-4034-9A6A-63C2A419BB1D}"/>
              </a:ext>
            </a:extLst>
          </p:cNvPr>
          <p:cNvSpPr/>
          <p:nvPr userDrawn="1"/>
        </p:nvSpPr>
        <p:spPr>
          <a:xfrm>
            <a:off x="0" y="0"/>
            <a:ext cx="9144000" cy="1690689"/>
          </a:xfrm>
          <a:prstGeom prst="rect">
            <a:avLst/>
          </a:prstGeom>
          <a:solidFill>
            <a:srgbClr val="DEF8FE"/>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 name="Title 1"/>
          <p:cNvSpPr>
            <a:spLocks noGrp="1"/>
          </p:cNvSpPr>
          <p:nvPr>
            <p:ph type="title"/>
          </p:nvPr>
        </p:nvSpPr>
        <p:spPr>
          <a:xfrm>
            <a:off x="628650" y="365126"/>
            <a:ext cx="6634299" cy="1325563"/>
          </a:xfrm>
        </p:spPr>
        <p:txBody>
          <a:bodyPr/>
          <a:lstStyle>
            <a:lvl1pPr algn="ctr">
              <a:defRPr>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E4AEEB7-9F9E-4EA0-BCA1-27E38A74CD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48" t="9729" r="72881" b="9189"/>
          <a:stretch/>
        </p:blipFill>
        <p:spPr>
          <a:xfrm>
            <a:off x="7425236" y="118217"/>
            <a:ext cx="1514048" cy="1419419"/>
          </a:xfrm>
          <a:prstGeom prst="rect">
            <a:avLst/>
          </a:prstGeom>
        </p:spPr>
      </p:pic>
      <p:sp>
        <p:nvSpPr>
          <p:cNvPr id="11" name="Slide Number Placeholder 10">
            <a:extLst>
              <a:ext uri="{FF2B5EF4-FFF2-40B4-BE49-F238E27FC236}">
                <a16:creationId xmlns:a16="http://schemas.microsoft.com/office/drawing/2014/main" id="{06603A68-2CC4-4770-A069-ABB2EC4F21A3}"/>
              </a:ext>
            </a:extLst>
          </p:cNvPr>
          <p:cNvSpPr>
            <a:spLocks noGrp="1"/>
          </p:cNvSpPr>
          <p:nvPr>
            <p:ph type="sldNum" sz="quarter" idx="12"/>
          </p:nvPr>
        </p:nvSpPr>
        <p:spPr/>
        <p:txBody>
          <a:bodyPr/>
          <a:lstStyle/>
          <a:p>
            <a:fld id="{7A11F4B9-464D-43DD-BACE-59DB04946AAC}" type="slidenum">
              <a:rPr lang="en-US" smtClean="0"/>
              <a:t>‹#›</a:t>
            </a:fld>
            <a:endParaRPr lang="en-US" dirty="0"/>
          </a:p>
        </p:txBody>
      </p:sp>
    </p:spTree>
    <p:extLst>
      <p:ext uri="{BB962C8B-B14F-4D97-AF65-F5344CB8AC3E}">
        <p14:creationId xmlns:p14="http://schemas.microsoft.com/office/powerpoint/2010/main" val="363265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F4B9-464D-43DD-BACE-59DB04946AAC}" type="slidenum">
              <a:rPr lang="en-US" smtClean="0"/>
              <a:t>‹#›</a:t>
            </a:fld>
            <a:endParaRPr lang="en-US"/>
          </a:p>
        </p:txBody>
      </p:sp>
    </p:spTree>
    <p:extLst>
      <p:ext uri="{BB962C8B-B14F-4D97-AF65-F5344CB8AC3E}">
        <p14:creationId xmlns:p14="http://schemas.microsoft.com/office/powerpoint/2010/main" val="181323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F4B9-464D-43DD-BACE-59DB04946AAC}" type="slidenum">
              <a:rPr lang="en-US" smtClean="0"/>
              <a:t>‹#›</a:t>
            </a:fld>
            <a:endParaRPr lang="en-US"/>
          </a:p>
        </p:txBody>
      </p:sp>
    </p:spTree>
    <p:extLst>
      <p:ext uri="{BB962C8B-B14F-4D97-AF65-F5344CB8AC3E}">
        <p14:creationId xmlns:p14="http://schemas.microsoft.com/office/powerpoint/2010/main" val="45220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1F4B9-464D-43DD-BACE-59DB04946AAC}" type="slidenum">
              <a:rPr lang="en-US" smtClean="0"/>
              <a:t>‹#›</a:t>
            </a:fld>
            <a:endParaRPr lang="en-US"/>
          </a:p>
        </p:txBody>
      </p:sp>
    </p:spTree>
    <p:extLst>
      <p:ext uri="{BB962C8B-B14F-4D97-AF65-F5344CB8AC3E}">
        <p14:creationId xmlns:p14="http://schemas.microsoft.com/office/powerpoint/2010/main" val="306047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1F4B9-464D-43DD-BACE-59DB04946AAC}" type="slidenum">
              <a:rPr lang="en-US" smtClean="0"/>
              <a:t>‹#›</a:t>
            </a:fld>
            <a:endParaRPr lang="en-US"/>
          </a:p>
        </p:txBody>
      </p:sp>
    </p:spTree>
    <p:extLst>
      <p:ext uri="{BB962C8B-B14F-4D97-AF65-F5344CB8AC3E}">
        <p14:creationId xmlns:p14="http://schemas.microsoft.com/office/powerpoint/2010/main" val="38051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1F4B9-464D-43DD-BACE-59DB04946AAC}" type="slidenum">
              <a:rPr lang="en-US" smtClean="0"/>
              <a:t>‹#›</a:t>
            </a:fld>
            <a:endParaRPr lang="en-US"/>
          </a:p>
        </p:txBody>
      </p:sp>
    </p:spTree>
    <p:extLst>
      <p:ext uri="{BB962C8B-B14F-4D97-AF65-F5344CB8AC3E}">
        <p14:creationId xmlns:p14="http://schemas.microsoft.com/office/powerpoint/2010/main" val="295062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F4B9-464D-43DD-BACE-59DB04946AAC}" type="slidenum">
              <a:rPr lang="en-US" smtClean="0"/>
              <a:t>‹#›</a:t>
            </a:fld>
            <a:endParaRPr lang="en-US"/>
          </a:p>
        </p:txBody>
      </p:sp>
    </p:spTree>
    <p:extLst>
      <p:ext uri="{BB962C8B-B14F-4D97-AF65-F5344CB8AC3E}">
        <p14:creationId xmlns:p14="http://schemas.microsoft.com/office/powerpoint/2010/main" val="373676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F4B9-464D-43DD-BACE-59DB04946AAC}" type="slidenum">
              <a:rPr lang="en-US" smtClean="0"/>
              <a:t>‹#›</a:t>
            </a:fld>
            <a:endParaRPr lang="en-US"/>
          </a:p>
        </p:txBody>
      </p:sp>
    </p:spTree>
    <p:extLst>
      <p:ext uri="{BB962C8B-B14F-4D97-AF65-F5344CB8AC3E}">
        <p14:creationId xmlns:p14="http://schemas.microsoft.com/office/powerpoint/2010/main" val="170092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1F4B9-464D-43DD-BACE-59DB04946AAC}" type="slidenum">
              <a:rPr lang="en-US" smtClean="0"/>
              <a:t>‹#›</a:t>
            </a:fld>
            <a:endParaRPr lang="en-US"/>
          </a:p>
        </p:txBody>
      </p:sp>
    </p:spTree>
    <p:extLst>
      <p:ext uri="{BB962C8B-B14F-4D97-AF65-F5344CB8AC3E}">
        <p14:creationId xmlns:p14="http://schemas.microsoft.com/office/powerpoint/2010/main" val="980815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41C499-3066-477A-8A41-2CA9559A8040}"/>
              </a:ext>
            </a:extLst>
          </p:cNvPr>
          <p:cNvSpPr/>
          <p:nvPr/>
        </p:nvSpPr>
        <p:spPr>
          <a:xfrm>
            <a:off x="628650" y="1822450"/>
            <a:ext cx="8129980" cy="4185761"/>
          </a:xfrm>
          <a:prstGeom prst="rect">
            <a:avLst/>
          </a:prstGeom>
        </p:spPr>
        <p:txBody>
          <a:bodyPr wrap="square">
            <a:spAutoFit/>
          </a:bodyPr>
          <a:lstStyle/>
          <a:p>
            <a:pPr algn="ctr">
              <a:buNone/>
            </a:pPr>
            <a:r>
              <a:rPr lang="en-US" sz="2800" b="1" dirty="0">
                <a:latin typeface="Arial" panose="020B0604020202020204" pitchFamily="34" charset="0"/>
                <a:ea typeface="Verdana" panose="020B0604030504040204" pitchFamily="34" charset="0"/>
                <a:cs typeface="Arial" panose="020B0604020202020204" pitchFamily="34" charset="0"/>
              </a:rPr>
              <a:t>Welcome to the NC-SARA Webcast</a:t>
            </a:r>
          </a:p>
          <a:p>
            <a:pPr algn="ctr"/>
            <a:endParaRPr lang="en-US" b="1" dirty="0"/>
          </a:p>
          <a:p>
            <a:pPr algn="ctr"/>
            <a:r>
              <a:rPr lang="en-US" sz="2800" b="1" dirty="0">
                <a:latin typeface="Arial" panose="020B0604020202020204" pitchFamily="34" charset="0"/>
                <a:cs typeface="Arial" panose="020B0604020202020204" pitchFamily="34" charset="0"/>
              </a:rPr>
              <a:t>SARA Notification Requirements </a:t>
            </a:r>
          </a:p>
          <a:p>
            <a:pPr algn="ctr"/>
            <a:r>
              <a:rPr lang="en-US" sz="2800" b="1" dirty="0">
                <a:latin typeface="Arial" panose="020B0604020202020204" pitchFamily="34" charset="0"/>
                <a:cs typeface="Arial" panose="020B0604020202020204" pitchFamily="34" charset="0"/>
              </a:rPr>
              <a:t>– Still Required!</a:t>
            </a:r>
            <a:endParaRPr lang="en-US" sz="2800" dirty="0">
              <a:latin typeface="Arial" panose="020B0604020202020204" pitchFamily="34" charset="0"/>
              <a:cs typeface="Arial" panose="020B0604020202020204" pitchFamily="34" charset="0"/>
            </a:endParaRPr>
          </a:p>
          <a:p>
            <a:pPr algn="ctr">
              <a:buNone/>
            </a:pPr>
            <a:endParaRPr lang="en-US" sz="2400" b="1" dirty="0">
              <a:latin typeface="Arial" panose="020B0604020202020204" pitchFamily="34" charset="0"/>
              <a:ea typeface="Verdana" panose="020B0604030504040204" pitchFamily="34" charset="0"/>
              <a:cs typeface="Arial" panose="020B0604020202020204" pitchFamily="34" charset="0"/>
            </a:endParaRPr>
          </a:p>
          <a:p>
            <a:pPr algn="ctr">
              <a:buNone/>
            </a:pPr>
            <a:r>
              <a:rPr lang="en-US" sz="2000" b="1" dirty="0">
                <a:latin typeface="Arial" panose="020B0604020202020204" pitchFamily="34" charset="0"/>
                <a:ea typeface="Verdana" panose="020B0604030504040204" pitchFamily="34" charset="0"/>
                <a:cs typeface="Arial" panose="020B0604020202020204" pitchFamily="34" charset="0"/>
              </a:rPr>
              <a:t>June 10, 2019</a:t>
            </a:r>
          </a:p>
          <a:p>
            <a:pPr algn="ctr">
              <a:buNone/>
            </a:pPr>
            <a:endParaRPr lang="en-US" sz="2000" b="1" dirty="0">
              <a:latin typeface="Arial" panose="020B0604020202020204" pitchFamily="34" charset="0"/>
              <a:ea typeface="Verdana" panose="020B0604030504040204" pitchFamily="34" charset="0"/>
              <a:cs typeface="Arial" panose="020B0604020202020204" pitchFamily="34" charset="0"/>
            </a:endParaRPr>
          </a:p>
          <a:p>
            <a:pPr algn="ctr">
              <a:buNone/>
            </a:pPr>
            <a:endParaRPr lang="en-US" sz="2000" b="1" dirty="0">
              <a:latin typeface="Arial" panose="020B0604020202020204" pitchFamily="34" charset="0"/>
              <a:ea typeface="Verdana" panose="020B0604030504040204" pitchFamily="34" charset="0"/>
              <a:cs typeface="Arial" panose="020B0604020202020204" pitchFamily="34" charset="0"/>
            </a:endParaRPr>
          </a:p>
          <a:p>
            <a:pPr>
              <a:buNone/>
            </a:pPr>
            <a:r>
              <a:rPr lang="en-US" sz="2000" b="1" dirty="0">
                <a:solidFill>
                  <a:srgbClr val="7030A0"/>
                </a:solidFill>
                <a:latin typeface="Arial" panose="020B0604020202020204" pitchFamily="34" charset="0"/>
                <a:ea typeface="Verdana" panose="020B0604030504040204" pitchFamily="34" charset="0"/>
                <a:cs typeface="Arial" panose="020B0604020202020204" pitchFamily="34" charset="0"/>
              </a:rPr>
              <a:t>Please Note:</a:t>
            </a:r>
          </a:p>
          <a:p>
            <a:pPr>
              <a:buNone/>
            </a:pPr>
            <a:endParaRPr lang="en-US" sz="2000" b="1" dirty="0">
              <a:solidFill>
                <a:srgbClr val="7030A0"/>
              </a:solidFill>
              <a:latin typeface="Arial" panose="020B0604020202020204" pitchFamily="34" charset="0"/>
              <a:ea typeface="Verdana" panose="020B060403050404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en-US" sz="2000" b="1" dirty="0">
                <a:solidFill>
                  <a:srgbClr val="7030A0"/>
                </a:solidFill>
                <a:latin typeface="Arial" panose="020B0604020202020204" pitchFamily="34" charset="0"/>
                <a:ea typeface="Verdana" panose="020B0604030504040204" pitchFamily="34" charset="0"/>
                <a:cs typeface="Arial" panose="020B0604020202020204" pitchFamily="34" charset="0"/>
              </a:rPr>
              <a:t>The webcast will begin at the top of the hour.</a:t>
            </a:r>
          </a:p>
          <a:p>
            <a:pPr marL="342900" indent="-342900">
              <a:lnSpc>
                <a:spcPct val="100000"/>
              </a:lnSpc>
              <a:spcBef>
                <a:spcPts val="0"/>
              </a:spcBef>
              <a:buFont typeface="Arial" panose="020B0604020202020204" pitchFamily="34" charset="0"/>
              <a:buChar char="•"/>
            </a:pPr>
            <a:r>
              <a:rPr lang="en-US" sz="2000" b="1" dirty="0">
                <a:solidFill>
                  <a:srgbClr val="7030A0"/>
                </a:solidFill>
                <a:latin typeface="Arial" panose="020B0604020202020204" pitchFamily="34" charset="0"/>
                <a:ea typeface="Verdana" panose="020B0604030504040204" pitchFamily="34" charset="0"/>
                <a:cs typeface="Arial" panose="020B0604020202020204" pitchFamily="34" charset="0"/>
              </a:rPr>
              <a:t>There is no audio being broadcast at this time. </a:t>
            </a:r>
          </a:p>
        </p:txBody>
      </p:sp>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NC-SARA - Welcome </a:t>
            </a:r>
          </a:p>
        </p:txBody>
      </p:sp>
    </p:spTree>
    <p:extLst>
      <p:ext uri="{BB962C8B-B14F-4D97-AF65-F5344CB8AC3E}">
        <p14:creationId xmlns:p14="http://schemas.microsoft.com/office/powerpoint/2010/main" val="14494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SARA Manual Version 19.2 – 5.2</a:t>
            </a:r>
            <a:br>
              <a:rPr lang="en-US" sz="3000" b="1" dirty="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-Who to Notify</a:t>
            </a:r>
            <a:br>
              <a:rPr lang="en-US" sz="3000" b="1" dirty="0">
                <a:latin typeface="Arial" panose="020B0604020202020204" pitchFamily="34" charset="0"/>
                <a:cs typeface="Arial" panose="020B0604020202020204" pitchFamily="34" charset="0"/>
              </a:rPr>
            </a:br>
            <a:endParaRPr lang="en-US" sz="3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indent="0">
              <a:lnSpc>
                <a:spcPct val="100000"/>
              </a:lnSpc>
              <a:spcBef>
                <a:spcPts val="0"/>
              </a:spcBef>
              <a:buNone/>
            </a:pPr>
            <a:r>
              <a:rPr lang="en-US" sz="2400" b="1" dirty="0">
                <a:solidFill>
                  <a:schemeClr val="tx1">
                    <a:lumMod val="50000"/>
                  </a:schemeClr>
                </a:solidFill>
                <a:latin typeface="Arial" panose="020B0604020202020204" pitchFamily="34" charset="0"/>
                <a:cs typeface="Arial" panose="020B0604020202020204" pitchFamily="34" charset="0"/>
              </a:rPr>
              <a:t>Who do institutions need to notify?</a:t>
            </a:r>
          </a:p>
          <a:p>
            <a:pPr marL="0" indent="0">
              <a:lnSpc>
                <a:spcPct val="100000"/>
              </a:lnSpc>
              <a:spcBef>
                <a:spcPts val="0"/>
              </a:spcBef>
              <a:buNone/>
            </a:pPr>
            <a:endParaRPr lang="en-US" sz="2200" b="1" dirty="0">
              <a:solidFill>
                <a:schemeClr val="tx1">
                  <a:lumMod val="50000"/>
                </a:schemeClr>
              </a:solidFill>
              <a:latin typeface="Arial" panose="020B0604020202020204" pitchFamily="34" charset="0"/>
              <a:cs typeface="Arial" panose="020B0604020202020204" pitchFamily="34" charset="0"/>
            </a:endParaRPr>
          </a:p>
          <a:p>
            <a:pPr>
              <a:lnSpc>
                <a:spcPct val="100000"/>
              </a:lnSpc>
              <a:spcBef>
                <a:spcPts val="0"/>
              </a:spcBef>
            </a:pPr>
            <a:r>
              <a:rPr lang="en-US" sz="2000" dirty="0">
                <a:solidFill>
                  <a:schemeClr val="tx1">
                    <a:lumMod val="50000"/>
                  </a:schemeClr>
                </a:solidFill>
                <a:latin typeface="Arial" panose="020B0604020202020204" pitchFamily="34" charset="0"/>
                <a:cs typeface="Arial" panose="020B0604020202020204" pitchFamily="34" charset="0"/>
              </a:rPr>
              <a:t>Any institution operating under SARA policies that offers courses or programs potentially leading to professional licensure or related to post-licensure educational activities must keep </a:t>
            </a:r>
            <a:r>
              <a:rPr lang="en-US" sz="2000" b="1" dirty="0">
                <a:solidFill>
                  <a:schemeClr val="tx1">
                    <a:lumMod val="50000"/>
                  </a:schemeClr>
                </a:solidFill>
                <a:latin typeface="Arial" panose="020B0604020202020204" pitchFamily="34" charset="0"/>
                <a:cs typeface="Arial" panose="020B0604020202020204" pitchFamily="34" charset="0"/>
              </a:rPr>
              <a:t>all students, applicants and potential students </a:t>
            </a:r>
            <a:r>
              <a:rPr lang="en-US" sz="2000" dirty="0">
                <a:solidFill>
                  <a:schemeClr val="tx1">
                    <a:lumMod val="50000"/>
                  </a:schemeClr>
                </a:solidFill>
                <a:latin typeface="Arial" panose="020B0604020202020204" pitchFamily="34" charset="0"/>
                <a:cs typeface="Arial" panose="020B0604020202020204" pitchFamily="34" charset="0"/>
              </a:rPr>
              <a:t>who have contacted the institution about the course or program informed as to whether successful completion of such offerings would actually meet state licensing or post-licensing requirements. </a:t>
            </a:r>
          </a:p>
          <a:p>
            <a:pPr>
              <a:lnSpc>
                <a:spcPct val="100000"/>
              </a:lnSpc>
              <a:spcBef>
                <a:spcPts val="0"/>
              </a:spcBef>
            </a:pPr>
            <a:endParaRPr lang="en-US" sz="2000" dirty="0">
              <a:solidFill>
                <a:schemeClr val="tx1">
                  <a:lumMod val="50000"/>
                </a:schemeClr>
              </a:solidFill>
              <a:latin typeface="Arial" panose="020B0604020202020204" pitchFamily="34" charset="0"/>
              <a:cs typeface="Arial" panose="020B0604020202020204" pitchFamily="34" charset="0"/>
            </a:endParaRPr>
          </a:p>
          <a:p>
            <a:pPr>
              <a:lnSpc>
                <a:spcPct val="100000"/>
              </a:lnSpc>
              <a:spcBef>
                <a:spcPts val="0"/>
              </a:spcBef>
            </a:pPr>
            <a:r>
              <a:rPr lang="en-US" sz="2000" dirty="0">
                <a:solidFill>
                  <a:schemeClr val="tx1">
                    <a:lumMod val="50000"/>
                  </a:schemeClr>
                </a:solidFill>
                <a:latin typeface="Arial" panose="020B0604020202020204" pitchFamily="34" charset="0"/>
                <a:cs typeface="Arial" panose="020B0604020202020204" pitchFamily="34" charset="0"/>
              </a:rPr>
              <a:t>For purposes of SARA, this must be done in one of two ways: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lvl="1">
              <a:lnSpc>
                <a:spcPct val="125000"/>
              </a:lnSpc>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67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SARA Manual Version 19.2 – 5.2</a:t>
            </a:r>
            <a:br>
              <a:rPr lang="en-US" sz="3000" b="1" dirty="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-How to Notify</a:t>
            </a:r>
            <a:br>
              <a:rPr lang="en-US" sz="3000" b="1" dirty="0">
                <a:latin typeface="Arial" panose="020B0604020202020204" pitchFamily="34" charset="0"/>
                <a:cs typeface="Arial" panose="020B0604020202020204" pitchFamily="34" charset="0"/>
              </a:rPr>
            </a:br>
            <a:endParaRPr lang="en-US" sz="3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457200" indent="-457200">
              <a:buFont typeface="+mj-lt"/>
              <a:buAutoNum type="arabicPeriod"/>
            </a:pPr>
            <a:r>
              <a:rPr lang="en-US" sz="2000" dirty="0">
                <a:solidFill>
                  <a:schemeClr val="tx1">
                    <a:lumMod val="50000"/>
                  </a:schemeClr>
                </a:solidFill>
                <a:latin typeface="Arial" panose="020B0604020202020204" pitchFamily="34" charset="0"/>
                <a:cs typeface="Arial" panose="020B0604020202020204" pitchFamily="34" charset="0"/>
              </a:rPr>
              <a:t>The institution may determine whether the course or program meets the educational requirements for professional licensure in the state where the applicant or student resides and </a:t>
            </a:r>
            <a:r>
              <a:rPr lang="en-US" sz="2000" b="1" dirty="0">
                <a:solidFill>
                  <a:schemeClr val="tx1">
                    <a:lumMod val="50000"/>
                  </a:schemeClr>
                </a:solidFill>
                <a:latin typeface="Arial" panose="020B0604020202020204" pitchFamily="34" charset="0"/>
                <a:cs typeface="Arial" panose="020B0604020202020204" pitchFamily="34" charset="0"/>
              </a:rPr>
              <a:t>provide that information in writing </a:t>
            </a:r>
            <a:r>
              <a:rPr lang="en-US" sz="2000" dirty="0">
                <a:solidFill>
                  <a:schemeClr val="tx1">
                    <a:lumMod val="50000"/>
                  </a:schemeClr>
                </a:solidFill>
                <a:latin typeface="Arial" panose="020B0604020202020204" pitchFamily="34" charset="0"/>
                <a:cs typeface="Arial" panose="020B0604020202020204" pitchFamily="34" charset="0"/>
              </a:rPr>
              <a:t>to the </a:t>
            </a:r>
            <a:r>
              <a:rPr lang="en-US" sz="2000" b="1" dirty="0">
                <a:solidFill>
                  <a:schemeClr val="tx1">
                    <a:lumMod val="50000"/>
                  </a:schemeClr>
                </a:solidFill>
                <a:latin typeface="Arial" panose="020B0604020202020204" pitchFamily="34" charset="0"/>
                <a:cs typeface="Arial" panose="020B0604020202020204" pitchFamily="34" charset="0"/>
              </a:rPr>
              <a:t>applicant</a:t>
            </a:r>
            <a:r>
              <a:rPr lang="en-US" sz="2000" dirty="0">
                <a:solidFill>
                  <a:schemeClr val="tx1">
                    <a:lumMod val="50000"/>
                  </a:schemeClr>
                </a:solidFill>
                <a:latin typeface="Arial" panose="020B0604020202020204" pitchFamily="34" charset="0"/>
                <a:cs typeface="Arial" panose="020B0604020202020204" pitchFamily="34" charset="0"/>
              </a:rPr>
              <a:t> </a:t>
            </a:r>
            <a:r>
              <a:rPr lang="en-US" sz="2000" b="1" dirty="0">
                <a:solidFill>
                  <a:schemeClr val="tx1">
                    <a:lumMod val="50000"/>
                  </a:schemeClr>
                </a:solidFill>
                <a:latin typeface="Arial" panose="020B0604020202020204" pitchFamily="34" charset="0"/>
                <a:cs typeface="Arial" panose="020B0604020202020204" pitchFamily="34" charset="0"/>
              </a:rPr>
              <a:t>or student</a:t>
            </a:r>
            <a:r>
              <a:rPr lang="en-US" sz="2000" dirty="0">
                <a:solidFill>
                  <a:schemeClr val="tx1">
                    <a:lumMod val="50000"/>
                  </a:schemeClr>
                </a:solidFill>
                <a:latin typeface="Arial" panose="020B0604020202020204" pitchFamily="34" charset="0"/>
                <a:cs typeface="Arial" panose="020B0604020202020204" pitchFamily="34" charset="0"/>
              </a:rPr>
              <a:t>. </a:t>
            </a:r>
          </a:p>
          <a:p>
            <a:pPr marL="457200" indent="-457200">
              <a:buFont typeface="+mj-lt"/>
              <a:buAutoNum type="arabicPeriod"/>
            </a:pPr>
            <a:endParaRPr lang="en-US" sz="2000" dirty="0">
              <a:solidFill>
                <a:schemeClr val="tx1">
                  <a:lumMod val="50000"/>
                </a:schemeClr>
              </a:solidFill>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chemeClr val="tx1">
                    <a:lumMod val="50000"/>
                  </a:schemeClr>
                </a:solidFill>
                <a:latin typeface="Arial" panose="020B0604020202020204" pitchFamily="34" charset="0"/>
                <a:cs typeface="Arial" panose="020B0604020202020204" pitchFamily="34" charset="0"/>
              </a:rPr>
              <a:t>If unsuccessful (after making all reasonable efforts to make such a determination) the institution may notify the applicant or student in writing that the institution cannot confirm whether the course or program meets educational requirements for professional licensure in the student’s or applicant’s state, </a:t>
            </a:r>
            <a:r>
              <a:rPr lang="en-US" sz="2000" b="1" dirty="0">
                <a:solidFill>
                  <a:schemeClr val="tx1">
                    <a:lumMod val="50000"/>
                  </a:schemeClr>
                </a:solidFill>
                <a:latin typeface="Arial" panose="020B0604020202020204" pitchFamily="34" charset="0"/>
                <a:cs typeface="Arial" panose="020B0604020202020204" pitchFamily="34" charset="0"/>
              </a:rPr>
              <a:t>provide the student or applicant with current contact information for any applicable licensing boards, and advise </a:t>
            </a:r>
            <a:r>
              <a:rPr lang="en-US" sz="2000" dirty="0">
                <a:solidFill>
                  <a:schemeClr val="tx1">
                    <a:lumMod val="50000"/>
                  </a:schemeClr>
                </a:solidFill>
                <a:latin typeface="Arial" panose="020B0604020202020204" pitchFamily="34" charset="0"/>
                <a:cs typeface="Arial" panose="020B0604020202020204" pitchFamily="34" charset="0"/>
              </a:rPr>
              <a:t>the student to determine whether the program meets requirements for licensure in the state where the student is located. </a:t>
            </a:r>
          </a:p>
          <a:p>
            <a:pPr lvl="1">
              <a:lnSpc>
                <a:spcPct val="125000"/>
              </a:lnSpc>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2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tify by email">
            <a:extLst>
              <a:ext uri="{FF2B5EF4-FFF2-40B4-BE49-F238E27FC236}">
                <a16:creationId xmlns:a16="http://schemas.microsoft.com/office/drawing/2014/main" id="{E71A66D1-2C0D-44CB-8C46-AF7628BB6A07}"/>
              </a:ext>
            </a:extLst>
          </p:cNvPr>
          <p:cNvPicPr>
            <a:picLocks noChangeAspect="1"/>
          </p:cNvPicPr>
          <p:nvPr/>
        </p:nvPicPr>
        <p:blipFill>
          <a:blip r:embed="rId2"/>
          <a:stretch>
            <a:fillRect/>
          </a:stretch>
        </p:blipFill>
        <p:spPr>
          <a:xfrm>
            <a:off x="5951669" y="4062579"/>
            <a:ext cx="2206943" cy="1560711"/>
          </a:xfrm>
          <a:prstGeom prst="rect">
            <a:avLst/>
          </a:prstGeom>
        </p:spPr>
      </p:pic>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indent="0">
              <a:lnSpc>
                <a:spcPct val="125000"/>
              </a:lnSpc>
              <a:buNone/>
            </a:pPr>
            <a:r>
              <a:rPr lang="en-US" sz="2400" b="1" dirty="0">
                <a:latin typeface="Arial" panose="020B0604020202020204" pitchFamily="34" charset="0"/>
                <a:ea typeface="Times New Roman" panose="02020603050405020304" pitchFamily="18" charset="0"/>
                <a:cs typeface="Arial" panose="020B0604020202020204" pitchFamily="34" charset="0"/>
              </a:rPr>
              <a:t>What are the required elements surrounding the notifications?</a:t>
            </a:r>
          </a:p>
          <a:p>
            <a:pPr lvl="1">
              <a:lnSpc>
                <a:spcPct val="125000"/>
              </a:lnSpc>
            </a:pPr>
            <a:r>
              <a:rPr lang="en-US" sz="2000" dirty="0">
                <a:latin typeface="Arial" panose="020B0604020202020204" pitchFamily="34" charset="0"/>
              </a:rPr>
              <a:t>Institutions must keep all </a:t>
            </a:r>
            <a:r>
              <a:rPr lang="en-US" sz="2000" b="1" dirty="0">
                <a:solidFill>
                  <a:srgbClr val="7030A0"/>
                </a:solidFill>
                <a:latin typeface="Arial" panose="020B0604020202020204" pitchFamily="34" charset="0"/>
              </a:rPr>
              <a:t>students, applicants, and potential students </a:t>
            </a:r>
            <a:r>
              <a:rPr lang="en-US" sz="2000" dirty="0">
                <a:latin typeface="Arial" panose="020B0604020202020204" pitchFamily="34" charset="0"/>
              </a:rPr>
              <a:t>informed as to whether such offerings actually meet state licensing requirements.</a:t>
            </a:r>
          </a:p>
          <a:p>
            <a:pPr lvl="1">
              <a:lnSpc>
                <a:spcPct val="125000"/>
              </a:lnSpc>
            </a:pPr>
            <a:r>
              <a:rPr lang="en-US" sz="2000" dirty="0">
                <a:latin typeface="Arial" panose="020B0604020202020204" pitchFamily="34" charset="0"/>
              </a:rPr>
              <a:t>Notify students in writing. </a:t>
            </a:r>
          </a:p>
          <a:p>
            <a:pPr lvl="1">
              <a:lnSpc>
                <a:spcPct val="125000"/>
              </a:lnSpc>
            </a:pPr>
            <a:r>
              <a:rPr lang="en-US" sz="2000" dirty="0">
                <a:latin typeface="Arial" panose="020B0604020202020204" pitchFamily="34" charset="0"/>
              </a:rPr>
              <a:t>Email to the last known address.</a:t>
            </a:r>
          </a:p>
        </p:txBody>
      </p:sp>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SARA Notifications – Required Elements</a:t>
            </a:r>
          </a:p>
        </p:txBody>
      </p:sp>
    </p:spTree>
    <p:extLst>
      <p:ext uri="{BB962C8B-B14F-4D97-AF65-F5344CB8AC3E}">
        <p14:creationId xmlns:p14="http://schemas.microsoft.com/office/powerpoint/2010/main" val="117026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SARA Notifications – How Often?</a:t>
            </a: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lnSpcReduction="10000"/>
          </a:bodyPr>
          <a:lstStyle/>
          <a:p>
            <a:pPr marL="0" indent="0">
              <a:buNone/>
            </a:pPr>
            <a:r>
              <a:rPr lang="en-US" sz="2400" b="1" dirty="0">
                <a:latin typeface="Arial" panose="020B0604020202020204" pitchFamily="34" charset="0"/>
                <a:cs typeface="Arial" panose="020B0604020202020204" pitchFamily="34" charset="0"/>
              </a:rPr>
              <a:t>How often should an institution be sending out updates on notifications? </a:t>
            </a:r>
            <a:endParaRPr lang="en-US" sz="24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For the purposes of SARA once a student has provided the institution with the state they wish to practice in, then unless the student notifies the institution of a change in the state, the institution would provide initial written notification. </a:t>
            </a:r>
          </a:p>
          <a:p>
            <a:pPr lvl="0"/>
            <a:r>
              <a:rPr lang="en-US" sz="2000" dirty="0">
                <a:latin typeface="Arial" panose="020B0604020202020204" pitchFamily="34" charset="0"/>
                <a:cs typeface="Arial" panose="020B0604020202020204" pitchFamily="34" charset="0"/>
              </a:rPr>
              <a:t>Follow-up communications should be made if the institution becomes aware of changes that would affect the student’s ability to pursue and/or obtain licensure. </a:t>
            </a:r>
          </a:p>
          <a:p>
            <a:pPr lvl="0"/>
            <a:r>
              <a:rPr lang="en-US" sz="2000" dirty="0">
                <a:latin typeface="Arial" panose="020B0604020202020204" pitchFamily="34" charset="0"/>
                <a:cs typeface="Arial" panose="020B0604020202020204" pitchFamily="34" charset="0"/>
              </a:rPr>
              <a:t>HOWEVER, that is strictly for the written notification requirement; it does not cover the consumer protection requirements for marketing, website, etc. The institution should be updating and verifying information as circumstances change, and at least yearly as a best practice.</a:t>
            </a:r>
          </a:p>
          <a:p>
            <a:pPr marL="0" indent="0">
              <a:lnSpc>
                <a:spcPct val="125000"/>
              </a:lnSpc>
              <a:buNone/>
            </a:pPr>
            <a:endParaRPr lang="en-US" sz="2000" dirty="0">
              <a:latin typeface="Arial" panose="020B0604020202020204" pitchFamily="34" charset="0"/>
            </a:endParaRPr>
          </a:p>
        </p:txBody>
      </p:sp>
    </p:spTree>
    <p:extLst>
      <p:ext uri="{BB962C8B-B14F-4D97-AF65-F5344CB8AC3E}">
        <p14:creationId xmlns:p14="http://schemas.microsoft.com/office/powerpoint/2010/main" val="321982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rd Work sign">
            <a:extLst>
              <a:ext uri="{FF2B5EF4-FFF2-40B4-BE49-F238E27FC236}">
                <a16:creationId xmlns:a16="http://schemas.microsoft.com/office/drawing/2014/main" id="{7A3C52CC-C179-4133-BEEE-A03DF02EC66B}"/>
              </a:ext>
            </a:extLst>
          </p:cNvPr>
          <p:cNvPicPr>
            <a:picLocks noChangeAspect="1"/>
          </p:cNvPicPr>
          <p:nvPr/>
        </p:nvPicPr>
        <p:blipFill>
          <a:blip r:embed="rId2"/>
          <a:stretch>
            <a:fillRect/>
          </a:stretch>
        </p:blipFill>
        <p:spPr>
          <a:xfrm>
            <a:off x="6098796" y="4663668"/>
            <a:ext cx="2495724" cy="1401354"/>
          </a:xfrm>
          <a:prstGeom prst="rect">
            <a:avLst/>
          </a:prstGeom>
        </p:spPr>
      </p:pic>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indent="0">
              <a:lnSpc>
                <a:spcPct val="100000"/>
              </a:lnSpc>
              <a:spcBef>
                <a:spcPts val="0"/>
              </a:spcBef>
              <a:buNone/>
            </a:pPr>
            <a:r>
              <a:rPr lang="en-US" sz="2400" b="1" dirty="0">
                <a:latin typeface="Arial" panose="020B0604020202020204" pitchFamily="34" charset="0"/>
                <a:cs typeface="Arial" panose="020B0604020202020204" pitchFamily="34" charset="0"/>
              </a:rPr>
              <a:t>But what if certain licensure boards are not responsive to my questions?</a:t>
            </a:r>
          </a:p>
          <a:p>
            <a:pPr marL="0" indent="0">
              <a:lnSpc>
                <a:spcPct val="100000"/>
              </a:lnSpc>
              <a:spcBef>
                <a:spcPts val="0"/>
              </a:spcBef>
              <a:buNone/>
            </a:pPr>
            <a:endParaRPr lang="en-US" b="1" dirty="0">
              <a:latin typeface="Arial" panose="020B0604020202020204" pitchFamily="34" charset="0"/>
              <a:cs typeface="Arial" panose="020B0604020202020204" pitchFamily="34" charset="0"/>
            </a:endParaRPr>
          </a:p>
          <a:p>
            <a:pPr lvl="1">
              <a:lnSpc>
                <a:spcPct val="100000"/>
              </a:lnSpc>
              <a:spcBef>
                <a:spcPts val="0"/>
              </a:spcBef>
            </a:pPr>
            <a:r>
              <a:rPr lang="en-US" sz="2000" dirty="0">
                <a:latin typeface="Arial" panose="020B0604020202020204" pitchFamily="34" charset="0"/>
                <a:cs typeface="Arial" panose="020B0604020202020204" pitchFamily="34" charset="0"/>
              </a:rPr>
              <a:t>Read the SARA manual and application.</a:t>
            </a:r>
          </a:p>
          <a:p>
            <a:pPr marL="457200" lvl="1"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lvl="1">
              <a:lnSpc>
                <a:spcPct val="100000"/>
              </a:lnSpc>
              <a:spcBef>
                <a:spcPts val="0"/>
              </a:spcBef>
            </a:pPr>
            <a:r>
              <a:rPr lang="en-US" sz="2000" dirty="0">
                <a:latin typeface="Arial" panose="020B0604020202020204" pitchFamily="34" charset="0"/>
                <a:cs typeface="Arial" panose="020B0604020202020204" pitchFamily="34" charset="0"/>
              </a:rPr>
              <a:t>Make </a:t>
            </a:r>
            <a:r>
              <a:rPr lang="en-US" sz="2000" b="1" dirty="0">
                <a:latin typeface="Arial" panose="020B0604020202020204" pitchFamily="34" charset="0"/>
                <a:cs typeface="Arial" panose="020B0604020202020204" pitchFamily="34" charset="0"/>
              </a:rPr>
              <a:t>all reasonable efforts </a:t>
            </a:r>
            <a:r>
              <a:rPr lang="en-US" sz="2000" dirty="0">
                <a:latin typeface="Arial" panose="020B0604020202020204" pitchFamily="34" charset="0"/>
                <a:cs typeface="Arial" panose="020B0604020202020204" pitchFamily="34" charset="0"/>
              </a:rPr>
              <a:t>to make a determination.</a:t>
            </a:r>
          </a:p>
          <a:p>
            <a:pPr lvl="1">
              <a:lnSpc>
                <a:spcPct val="100000"/>
              </a:lnSpc>
              <a:spcBef>
                <a:spcPts val="0"/>
              </a:spcBef>
            </a:pPr>
            <a:endParaRPr lang="en-US" sz="2000" dirty="0">
              <a:latin typeface="Arial" panose="020B0604020202020204" pitchFamily="34" charset="0"/>
              <a:cs typeface="Arial" panose="020B0604020202020204" pitchFamily="34" charset="0"/>
            </a:endParaRPr>
          </a:p>
          <a:p>
            <a:pPr lvl="1">
              <a:lnSpc>
                <a:spcPct val="100000"/>
              </a:lnSpc>
              <a:spcBef>
                <a:spcPts val="0"/>
              </a:spcBef>
            </a:pPr>
            <a:r>
              <a:rPr lang="en-US" sz="2000" dirty="0">
                <a:latin typeface="Arial" panose="020B0604020202020204" pitchFamily="34" charset="0"/>
                <a:cs typeface="Arial" panose="020B0604020202020204" pitchFamily="34" charset="0"/>
              </a:rPr>
              <a:t>Inform the applicant/student in writing that a determination could not be made.</a:t>
            </a:r>
          </a:p>
          <a:p>
            <a:pPr marL="457200" lvl="1"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lvl="1">
              <a:lnSpc>
                <a:spcPct val="100000"/>
              </a:lnSpc>
              <a:spcBef>
                <a:spcPts val="0"/>
              </a:spcBef>
            </a:pPr>
            <a:r>
              <a:rPr lang="en-US" sz="2000" dirty="0">
                <a:latin typeface="Arial" panose="020B0604020202020204" pitchFamily="34" charset="0"/>
                <a:cs typeface="Arial" panose="020B0604020202020204" pitchFamily="34" charset="0"/>
              </a:rPr>
              <a:t>What should an institution do, if they can</a:t>
            </a:r>
          </a:p>
          <a:p>
            <a:pPr marL="457200" lvl="1" indent="0">
              <a:lnSpc>
                <a:spcPct val="100000"/>
              </a:lnSpc>
              <a:spcBef>
                <a:spcPts val="0"/>
              </a:spcBef>
              <a:buNone/>
            </a:pPr>
            <a:r>
              <a:rPr lang="en-US" sz="2000" dirty="0">
                <a:latin typeface="Arial" panose="020B0604020202020204" pitchFamily="34" charset="0"/>
                <a:cs typeface="Arial" panose="020B0604020202020204" pitchFamily="34" charset="0"/>
              </a:rPr>
              <a:t>	not make a determination?</a:t>
            </a:r>
          </a:p>
        </p:txBody>
      </p:sp>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SARA Notifications – Hard Work</a:t>
            </a:r>
          </a:p>
        </p:txBody>
      </p:sp>
    </p:spTree>
    <p:extLst>
      <p:ext uri="{BB962C8B-B14F-4D97-AF65-F5344CB8AC3E}">
        <p14:creationId xmlns:p14="http://schemas.microsoft.com/office/powerpoint/2010/main" val="2651103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SARA Notifications – If an Institution Can Not Make a Determination</a:t>
            </a: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indent="0">
              <a:lnSpc>
                <a:spcPct val="135000"/>
              </a:lnSpc>
              <a:buNone/>
            </a:pPr>
            <a:r>
              <a:rPr lang="en-US" sz="2600" b="1" dirty="0">
                <a:latin typeface="Arial" panose="020B0604020202020204" pitchFamily="34" charset="0"/>
                <a:cs typeface="Arial" panose="020B0604020202020204" pitchFamily="34" charset="0"/>
              </a:rPr>
              <a:t>What should an institution do?</a:t>
            </a:r>
          </a:p>
          <a:p>
            <a:pPr lvl="1">
              <a:lnSpc>
                <a:spcPct val="135000"/>
              </a:lnSpc>
            </a:pPr>
            <a:r>
              <a:rPr lang="en-US" sz="2000" dirty="0">
                <a:latin typeface="Arial" panose="020B0604020202020204" pitchFamily="34" charset="0"/>
                <a:cs typeface="Arial" panose="020B0604020202020204" pitchFamily="34" charset="0"/>
              </a:rPr>
              <a:t>Provide the applicant/student the contact information for the appropriate state licensing board(s).</a:t>
            </a:r>
          </a:p>
          <a:p>
            <a:pPr lvl="1">
              <a:lnSpc>
                <a:spcPct val="135000"/>
              </a:lnSpc>
            </a:pPr>
            <a:r>
              <a:rPr lang="en-US" sz="2000" dirty="0">
                <a:latin typeface="Arial" panose="020B0604020202020204" pitchFamily="34" charset="0"/>
                <a:cs typeface="Arial" panose="020B0604020202020204" pitchFamily="34" charset="0"/>
              </a:rPr>
              <a:t>Advise the applicant/student to determine whether the program meets requirements for licensure where the student is located. </a:t>
            </a:r>
          </a:p>
          <a:p>
            <a:pPr lvl="1">
              <a:lnSpc>
                <a:spcPct val="135000"/>
              </a:lnSpc>
            </a:pPr>
            <a:r>
              <a:rPr lang="en-US" sz="2000" dirty="0">
                <a:latin typeface="Arial" panose="020B0604020202020204" pitchFamily="34" charset="0"/>
                <a:cs typeface="Arial" panose="020B0604020202020204" pitchFamily="34" charset="0"/>
              </a:rPr>
              <a:t>An e-mail dedicated solely to this purpose and sent to the applicant/student’s best known e-mail address meets this requirement. </a:t>
            </a:r>
          </a:p>
        </p:txBody>
      </p:sp>
    </p:spTree>
    <p:extLst>
      <p:ext uri="{BB962C8B-B14F-4D97-AF65-F5344CB8AC3E}">
        <p14:creationId xmlns:p14="http://schemas.microsoft.com/office/powerpoint/2010/main" val="248849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SARA Notifications – No Contact List</a:t>
            </a: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indent="0">
              <a:lnSpc>
                <a:spcPct val="100000"/>
              </a:lnSpc>
              <a:spcBef>
                <a:spcPts val="0"/>
              </a:spcBef>
              <a:buNone/>
            </a:pPr>
            <a:r>
              <a:rPr lang="en-US" sz="2400" b="1" dirty="0">
                <a:latin typeface="Arial" panose="020B0604020202020204" pitchFamily="34" charset="0"/>
                <a:cs typeface="Arial" panose="020B0604020202020204" pitchFamily="34" charset="0"/>
              </a:rPr>
              <a:t>What should an institution do in terms of notifications for those potential students who once contacted the institution, but are now the “do not contact” list?</a:t>
            </a:r>
          </a:p>
          <a:p>
            <a:pPr marL="0" indent="0">
              <a:lnSpc>
                <a:spcPct val="100000"/>
              </a:lnSpc>
              <a:spcBef>
                <a:spcPts val="0"/>
              </a:spcBef>
              <a:buNone/>
            </a:pPr>
            <a:endParaRPr lang="en-US" sz="2400" b="1" dirty="0">
              <a:latin typeface="Arial" panose="020B0604020202020204" pitchFamily="34" charset="0"/>
              <a:cs typeface="Arial" panose="020B0604020202020204" pitchFamily="34" charset="0"/>
            </a:endParaRPr>
          </a:p>
          <a:p>
            <a:pPr>
              <a:lnSpc>
                <a:spcPct val="100000"/>
              </a:lnSpc>
              <a:spcBef>
                <a:spcPts val="0"/>
              </a:spcBef>
            </a:pPr>
            <a:r>
              <a:rPr lang="en-US" sz="2000" dirty="0">
                <a:latin typeface="Arial" panose="020B0604020202020204" pitchFamily="34" charset="0"/>
                <a:cs typeface="Arial" panose="020B0604020202020204" pitchFamily="34" charset="0"/>
              </a:rPr>
              <a:t>“Do not contact” lists are not discussed directly in the SARA Manual</a:t>
            </a:r>
          </a:p>
          <a:p>
            <a:pPr>
              <a:lnSpc>
                <a:spcPct val="100000"/>
              </a:lnSpc>
              <a:spcBef>
                <a:spcPts val="0"/>
              </a:spcBef>
            </a:pPr>
            <a:endParaRPr lang="en-US" sz="2000" dirty="0">
              <a:latin typeface="Arial" panose="020B0604020202020204" pitchFamily="34" charset="0"/>
              <a:cs typeface="Arial" panose="020B0604020202020204" pitchFamily="34" charset="0"/>
            </a:endParaRPr>
          </a:p>
          <a:p>
            <a:pPr>
              <a:lnSpc>
                <a:spcPct val="100000"/>
              </a:lnSpc>
              <a:spcBef>
                <a:spcPts val="0"/>
              </a:spcBef>
            </a:pPr>
            <a:r>
              <a:rPr lang="en-US" sz="2000" dirty="0">
                <a:latin typeface="Arial" panose="020B0604020202020204" pitchFamily="34" charset="0"/>
                <a:cs typeface="Arial" panose="020B0604020202020204" pitchFamily="34" charset="0"/>
              </a:rPr>
              <a:t>Institutional staff (including the institution’s legal team) may want to review the wording of their “do not contact” list. Does the wording state that absolutely no contact shall be made? Does the wording imply that only substantive information (including academic requirements) may be sent to the student? After a review of said document a policy determination may be made and then followed by the institution.</a:t>
            </a:r>
          </a:p>
          <a:p>
            <a:pPr marL="0" indent="0">
              <a:lnSpc>
                <a:spcPct val="135000"/>
              </a:lnSpc>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45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hidden="1">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indent="0">
              <a:lnSpc>
                <a:spcPct val="135000"/>
              </a:lnSpc>
              <a:buNone/>
            </a:pPr>
            <a:r>
              <a:rPr lang="en-US" sz="2000" b="1" dirty="0">
                <a:latin typeface="Georgia" panose="02040502050405020303" pitchFamily="18" charset="0"/>
              </a:rPr>
              <a:t>	</a:t>
            </a:r>
            <a:endParaRPr lang="en-US" sz="2000" dirty="0">
              <a:latin typeface="Arial" panose="020B0604020202020204" pitchFamily="34" charset="0"/>
              <a:cs typeface="Arial" panose="020B0604020202020204" pitchFamily="34" charset="0"/>
            </a:endParaRPr>
          </a:p>
        </p:txBody>
      </p:sp>
      <p:pic>
        <p:nvPicPr>
          <p:cNvPr id="5" name="Picture 4" descr="Negotiated Rulemaking Highlights">
            <a:extLst>
              <a:ext uri="{FF2B5EF4-FFF2-40B4-BE49-F238E27FC236}">
                <a16:creationId xmlns:a16="http://schemas.microsoft.com/office/drawing/2014/main" id="{BF450C8D-24B8-473A-B689-F19C69828715}"/>
              </a:ext>
            </a:extLst>
          </p:cNvPr>
          <p:cNvPicPr>
            <a:picLocks noChangeAspect="1"/>
          </p:cNvPicPr>
          <p:nvPr/>
        </p:nvPicPr>
        <p:blipFill>
          <a:blip r:embed="rId2"/>
          <a:stretch>
            <a:fillRect/>
          </a:stretch>
        </p:blipFill>
        <p:spPr>
          <a:xfrm>
            <a:off x="1000125" y="2046914"/>
            <a:ext cx="7143750" cy="3875145"/>
          </a:xfrm>
          <a:prstGeom prst="rect">
            <a:avLst/>
          </a:prstGeom>
        </p:spPr>
      </p:pic>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Negotiated Rulemaking - Highlights</a:t>
            </a:r>
          </a:p>
        </p:txBody>
      </p:sp>
    </p:spTree>
    <p:extLst>
      <p:ext uri="{BB962C8B-B14F-4D97-AF65-F5344CB8AC3E}">
        <p14:creationId xmlns:p14="http://schemas.microsoft.com/office/powerpoint/2010/main" val="406833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liance arrow, rules arrow, regulations arrow, guidelines arrow">
            <a:extLst>
              <a:ext uri="{FF2B5EF4-FFF2-40B4-BE49-F238E27FC236}">
                <a16:creationId xmlns:a16="http://schemas.microsoft.com/office/drawing/2014/main" id="{66007D69-A7E1-4376-AFE1-B9908FD1A261}"/>
              </a:ext>
            </a:extLst>
          </p:cNvPr>
          <p:cNvPicPr>
            <a:picLocks noChangeAspect="1"/>
          </p:cNvPicPr>
          <p:nvPr/>
        </p:nvPicPr>
        <p:blipFill>
          <a:blip r:embed="rId2"/>
          <a:stretch>
            <a:fillRect/>
          </a:stretch>
        </p:blipFill>
        <p:spPr>
          <a:xfrm>
            <a:off x="3750267" y="4297436"/>
            <a:ext cx="1914310" cy="1653025"/>
          </a:xfrm>
          <a:prstGeom prst="rect">
            <a:avLst/>
          </a:prstGeom>
        </p:spPr>
      </p:pic>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indent="0">
              <a:lnSpc>
                <a:spcPct val="100000"/>
              </a:lnSpc>
              <a:spcBef>
                <a:spcPts val="0"/>
              </a:spcBef>
              <a:buNone/>
            </a:pPr>
            <a:r>
              <a:rPr lang="en-US" sz="2400" b="1" dirty="0">
                <a:latin typeface="Arial" panose="020B0604020202020204" pitchFamily="34" charset="0"/>
                <a:cs typeface="Arial" panose="020B0604020202020204" pitchFamily="34" charset="0"/>
              </a:rPr>
              <a:t>State Authorization reciprocity agreement definition returns to the language provided in the 2016 regulations.</a:t>
            </a:r>
          </a:p>
          <a:p>
            <a:pPr marL="0" indent="0">
              <a:lnSpc>
                <a:spcPct val="100000"/>
              </a:lnSpc>
              <a:spcBef>
                <a:spcPts val="0"/>
              </a:spcBef>
              <a:buNone/>
            </a:pPr>
            <a:endParaRPr lang="en-US" sz="2000" b="1" dirty="0">
              <a:latin typeface="Arial" panose="020B0604020202020204" pitchFamily="34" charset="0"/>
              <a:cs typeface="Arial" panose="020B0604020202020204" pitchFamily="34" charset="0"/>
            </a:endParaRPr>
          </a:p>
          <a:p>
            <a:pPr marL="457200" lvl="1" indent="0">
              <a:lnSpc>
                <a:spcPct val="100000"/>
              </a:lnSpc>
              <a:spcBef>
                <a:spcPts val="0"/>
              </a:spcBef>
              <a:buNone/>
            </a:pPr>
            <a:r>
              <a:rPr lang="en-US" sz="2000" dirty="0">
                <a:latin typeface="Arial" panose="020B0604020202020204" pitchFamily="34" charset="0"/>
                <a:cs typeface="Arial" panose="020B0604020202020204" pitchFamily="34" charset="0"/>
              </a:rPr>
              <a:t>…that a state authorization reciprocity agreement is an agreement between states to provide educational activities in the other participating states as directed by the agreement.</a:t>
            </a:r>
          </a:p>
          <a:p>
            <a:pPr>
              <a:lnSpc>
                <a:spcPct val="100000"/>
              </a:lnSpc>
              <a:spcBef>
                <a:spcPts val="0"/>
              </a:spcBef>
            </a:pPr>
            <a:endParaRPr lang="en-US" sz="20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Federal Regulations &amp; Negotiated Rulemaking</a:t>
            </a:r>
          </a:p>
        </p:txBody>
      </p:sp>
    </p:spTree>
    <p:extLst>
      <p:ext uri="{BB962C8B-B14F-4D97-AF65-F5344CB8AC3E}">
        <p14:creationId xmlns:p14="http://schemas.microsoft.com/office/powerpoint/2010/main" val="373730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Negotiated Rulemaking – Professional Licensure</a:t>
            </a: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indent="0">
              <a:lnSpc>
                <a:spcPct val="135000"/>
              </a:lnSpc>
              <a:buNone/>
            </a:pPr>
            <a:r>
              <a:rPr lang="en-US" sz="2400" b="1" dirty="0">
                <a:latin typeface="Arial" panose="020B0604020202020204" pitchFamily="34" charset="0"/>
                <a:cs typeface="Arial" panose="020B0604020202020204" pitchFamily="34" charset="0"/>
              </a:rPr>
              <a:t>34 CFR §668.43 Professional Licensure </a:t>
            </a:r>
          </a:p>
          <a:p>
            <a:pPr>
              <a:lnSpc>
                <a:spcPct val="135000"/>
              </a:lnSpc>
            </a:pPr>
            <a:r>
              <a:rPr lang="en-US" sz="2000" dirty="0">
                <a:latin typeface="Arial" panose="020B0604020202020204" pitchFamily="34" charset="0"/>
                <a:cs typeface="Arial" panose="020B0604020202020204" pitchFamily="34" charset="0"/>
              </a:rPr>
              <a:t>Proposed language</a:t>
            </a:r>
          </a:p>
          <a:p>
            <a:pPr>
              <a:lnSpc>
                <a:spcPct val="135000"/>
              </a:lnSpc>
            </a:pPr>
            <a:r>
              <a:rPr lang="en-US" sz="2000" dirty="0">
                <a:latin typeface="Arial" panose="020B0604020202020204" pitchFamily="34" charset="0"/>
                <a:cs typeface="Arial" panose="020B0604020202020204" pitchFamily="34" charset="0"/>
              </a:rPr>
              <a:t>Lots of moving parts…</a:t>
            </a:r>
          </a:p>
          <a:p>
            <a:pPr>
              <a:lnSpc>
                <a:spcPct val="135000"/>
              </a:lnSpc>
            </a:pPr>
            <a:r>
              <a:rPr lang="en-US" sz="2000" dirty="0">
                <a:latin typeface="Arial" panose="020B0604020202020204" pitchFamily="34" charset="0"/>
                <a:cs typeface="Arial" panose="020B0604020202020204" pitchFamily="34" charset="0"/>
              </a:rPr>
              <a:t>Big change - an institution must provide notifications to all students in programs leading to professional licensure, regardless of modality, whether completion of the program will meet educational licensure requirements in a state for that occupation.</a:t>
            </a:r>
          </a:p>
          <a:p>
            <a:pPr marL="0" indent="0">
              <a:lnSpc>
                <a:spcPct val="135000"/>
              </a:lnSpc>
              <a:buNone/>
            </a:pPr>
            <a:endParaRPr lang="en-US" sz="1400" dirty="0">
              <a:latin typeface="Arial" panose="020B0604020202020204" pitchFamily="34" charset="0"/>
              <a:cs typeface="Arial" panose="020B0604020202020204" pitchFamily="34" charset="0"/>
            </a:endParaRPr>
          </a:p>
          <a:p>
            <a:pPr marL="0" indent="0">
              <a:lnSpc>
                <a:spcPct val="135000"/>
              </a:lnSpc>
              <a:buNone/>
            </a:pPr>
            <a:r>
              <a:rPr lang="en-US" sz="1400" dirty="0">
                <a:latin typeface="Arial" panose="020B0604020202020204" pitchFamily="34" charset="0"/>
                <a:cs typeface="Arial" panose="020B0604020202020204" pitchFamily="34" charset="0"/>
              </a:rPr>
              <a:t>https://wcetsan.wiche.edu/sites/default/files/files/2019-04/Consensus%20668%204-3-19.pdf</a:t>
            </a:r>
          </a:p>
          <a:p>
            <a:pPr marL="0" indent="0">
              <a:lnSpc>
                <a:spcPct val="100000"/>
              </a:lnSpc>
              <a:spcBef>
                <a:spcPts val="0"/>
              </a:spcBef>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00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913B6-53A2-4D26-B2A6-EBBD7581D6B8}"/>
              </a:ext>
            </a:extLst>
          </p:cNvPr>
          <p:cNvSpPr/>
          <p:nvPr/>
        </p:nvSpPr>
        <p:spPr>
          <a:xfrm>
            <a:off x="628650" y="2167116"/>
            <a:ext cx="8096949" cy="4093428"/>
          </a:xfrm>
          <a:prstGeom prst="rect">
            <a:avLst/>
          </a:prstGeom>
        </p:spPr>
        <p:txBody>
          <a:bodyPr wrap="square">
            <a:spAutoFit/>
          </a:bodyPr>
          <a:lstStyle/>
          <a:p>
            <a:pPr algn="ctr">
              <a:buNone/>
            </a:pPr>
            <a:r>
              <a:rPr lang="en-US" sz="2800" b="1" dirty="0">
                <a:latin typeface="Arial" panose="020B0604020202020204" pitchFamily="34" charset="0"/>
                <a:ea typeface="Verdana" panose="020B0604030504040204" pitchFamily="34" charset="0"/>
                <a:cs typeface="Arial" panose="020B0604020202020204" pitchFamily="34" charset="0"/>
              </a:rPr>
              <a:t>Welcome!</a:t>
            </a:r>
          </a:p>
          <a:p>
            <a:pPr>
              <a:lnSpc>
                <a:spcPct val="100000"/>
              </a:lnSpc>
              <a:spcBef>
                <a:spcPts val="0"/>
              </a:spcBef>
            </a:pPr>
            <a:endParaRPr lang="en-US" sz="2800" dirty="0">
              <a:latin typeface="Arial" panose="020B0604020202020204" pitchFamily="34" charset="0"/>
              <a:ea typeface="Verdana" panose="020B0604030504040204" pitchFamily="34" charset="0"/>
              <a:cs typeface="Arial" panose="020B0604020202020204" pitchFamily="34" charset="0"/>
            </a:endParaRPr>
          </a:p>
          <a:p>
            <a:pPr>
              <a:lnSpc>
                <a:spcPct val="100000"/>
              </a:lnSpc>
              <a:spcBef>
                <a:spcPts val="0"/>
              </a:spcBef>
            </a:pPr>
            <a:r>
              <a:rPr lang="en-US" sz="2400" dirty="0">
                <a:latin typeface="Arial" panose="020B0604020202020204" pitchFamily="34" charset="0"/>
                <a:ea typeface="Verdana" panose="020B0604030504040204" pitchFamily="34" charset="0"/>
                <a:cs typeface="Arial" panose="020B0604020202020204" pitchFamily="34" charset="0"/>
              </a:rPr>
              <a:t>Please use the chat box for questions. </a:t>
            </a:r>
          </a:p>
          <a:p>
            <a:pPr>
              <a:lnSpc>
                <a:spcPct val="100000"/>
              </a:lnSpc>
              <a:spcBef>
                <a:spcPts val="0"/>
              </a:spcBef>
            </a:pPr>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The PowerPoint and any other resources will be available next week. </a:t>
            </a:r>
          </a:p>
          <a:p>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The webcast will be recorded and available on the NC-SARA Website.</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NC-SARA - Logistics </a:t>
            </a:r>
          </a:p>
        </p:txBody>
      </p:sp>
    </p:spTree>
    <p:extLst>
      <p:ext uri="{BB962C8B-B14F-4D97-AF65-F5344CB8AC3E}">
        <p14:creationId xmlns:p14="http://schemas.microsoft.com/office/powerpoint/2010/main" val="69474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st, confused, unsure, unclear, perplexed, disoriented, bewildered street signs">
            <a:extLst>
              <a:ext uri="{FF2B5EF4-FFF2-40B4-BE49-F238E27FC236}">
                <a16:creationId xmlns:a16="http://schemas.microsoft.com/office/drawing/2014/main" id="{EA8D200B-DE4E-49BE-94EE-2D1F78127F9C}"/>
              </a:ext>
            </a:extLst>
          </p:cNvPr>
          <p:cNvPicPr>
            <a:picLocks noChangeAspect="1"/>
          </p:cNvPicPr>
          <p:nvPr/>
        </p:nvPicPr>
        <p:blipFill>
          <a:blip r:embed="rId2"/>
          <a:stretch>
            <a:fillRect/>
          </a:stretch>
        </p:blipFill>
        <p:spPr>
          <a:xfrm>
            <a:off x="6073628" y="4196336"/>
            <a:ext cx="2684476" cy="2195870"/>
          </a:xfrm>
          <a:prstGeom prst="rect">
            <a:avLst/>
          </a:prstGeom>
        </p:spPr>
      </p:pic>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294542" y="1690689"/>
            <a:ext cx="8554915" cy="4802185"/>
          </a:xfrm>
        </p:spPr>
        <p:txBody>
          <a:bodyPr>
            <a:noAutofit/>
          </a:bodyPr>
          <a:lstStyle/>
          <a:p>
            <a:pPr marL="0" indent="0">
              <a:lnSpc>
                <a:spcPct val="125000"/>
              </a:lnSpc>
              <a:buNone/>
            </a:pPr>
            <a:r>
              <a:rPr lang="en-US" sz="2400" b="1" dirty="0">
                <a:latin typeface="Arial" panose="020B0604020202020204" pitchFamily="34" charset="0"/>
                <a:cs typeface="Arial" panose="020B0604020202020204" pitchFamily="34" charset="0"/>
              </a:rPr>
              <a:t>What if I am still confused or need more help/details?</a:t>
            </a:r>
          </a:p>
          <a:p>
            <a:pPr marL="457200" lvl="1" indent="0">
              <a:lnSpc>
                <a:spcPct val="125000"/>
              </a:lnSpc>
              <a:buNone/>
            </a:pPr>
            <a:endParaRPr lang="en-US" sz="2000" dirty="0">
              <a:latin typeface="Arial" panose="020B0604020202020204" pitchFamily="34" charset="0"/>
              <a:cs typeface="Arial" panose="020B0604020202020204" pitchFamily="34" charset="0"/>
            </a:endParaRPr>
          </a:p>
          <a:p>
            <a:pPr lvl="1">
              <a:lnSpc>
                <a:spcPct val="125000"/>
              </a:lnSpc>
            </a:pPr>
            <a:r>
              <a:rPr lang="en-US" sz="2000" dirty="0">
                <a:latin typeface="Arial" panose="020B0604020202020204" pitchFamily="34" charset="0"/>
                <a:cs typeface="Arial" panose="020B0604020202020204" pitchFamily="34" charset="0"/>
              </a:rPr>
              <a:t>Institutional Application</a:t>
            </a:r>
          </a:p>
          <a:p>
            <a:pPr lvl="1">
              <a:lnSpc>
                <a:spcPct val="125000"/>
              </a:lnSpc>
            </a:pPr>
            <a:r>
              <a:rPr lang="en-US" sz="2000" dirty="0">
                <a:latin typeface="Arial" panose="020B0604020202020204" pitchFamily="34" charset="0"/>
                <a:cs typeface="Arial" panose="020B0604020202020204" pitchFamily="34" charset="0"/>
              </a:rPr>
              <a:t>SARA Manual</a:t>
            </a:r>
          </a:p>
          <a:p>
            <a:pPr lvl="1">
              <a:lnSpc>
                <a:spcPct val="125000"/>
              </a:lnSpc>
            </a:pPr>
            <a:r>
              <a:rPr lang="en-US" sz="2000" dirty="0">
                <a:latin typeface="Arial" panose="020B0604020202020204" pitchFamily="34" charset="0"/>
                <a:cs typeface="Arial" panose="020B0604020202020204" pitchFamily="34" charset="0"/>
              </a:rPr>
              <a:t>Your SARA State Portal Entity</a:t>
            </a:r>
          </a:p>
          <a:p>
            <a:pPr lvl="1">
              <a:lnSpc>
                <a:spcPct val="125000"/>
              </a:lnSpc>
            </a:pPr>
            <a:r>
              <a:rPr lang="en-US" sz="2000" dirty="0">
                <a:latin typeface="Arial" panose="020B0604020202020204" pitchFamily="34" charset="0"/>
                <a:cs typeface="Arial" panose="020B0604020202020204" pitchFamily="34" charset="0"/>
              </a:rPr>
              <a:t>Your SARA Director (Regional Compacts)</a:t>
            </a:r>
          </a:p>
          <a:p>
            <a:pPr lvl="1">
              <a:lnSpc>
                <a:spcPct val="125000"/>
              </a:lnSpc>
            </a:pPr>
            <a:r>
              <a:rPr lang="en-US" sz="2000" dirty="0">
                <a:latin typeface="Arial" panose="020B0604020202020204" pitchFamily="34" charset="0"/>
                <a:cs typeface="Arial" panose="020B0604020202020204" pitchFamily="34" charset="0"/>
              </a:rPr>
              <a:t>NC-SARA Staff</a:t>
            </a:r>
          </a:p>
        </p:txBody>
      </p:sp>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SARA Notifications – What If I am Still Confused?</a:t>
            </a:r>
          </a:p>
        </p:txBody>
      </p:sp>
    </p:spTree>
    <p:extLst>
      <p:ext uri="{BB962C8B-B14F-4D97-AF65-F5344CB8AC3E}">
        <p14:creationId xmlns:p14="http://schemas.microsoft.com/office/powerpoint/2010/main" val="264476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SARA Notifications – Frequently Asked Questions</a:t>
            </a: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294542" y="1690689"/>
            <a:ext cx="8554915" cy="4802185"/>
          </a:xfrm>
        </p:spPr>
        <p:txBody>
          <a:bodyPr>
            <a:noAutofit/>
          </a:bodyPr>
          <a:lstStyle/>
          <a:p>
            <a:pPr marL="342900" indent="-342900">
              <a:lnSpc>
                <a:spcPct val="135000"/>
              </a:lnSpc>
              <a:buFont typeface="+mj-lt"/>
              <a:buAutoNum type="arabicPeriod"/>
            </a:pPr>
            <a:r>
              <a:rPr lang="en-US" sz="1800" b="1" dirty="0">
                <a:latin typeface="Arial" panose="020B0604020202020204" pitchFamily="34" charset="0"/>
                <a:ea typeface="Times New Roman" panose="02020603050405020304" pitchFamily="18" charset="0"/>
                <a:cs typeface="Arial" panose="020B0604020202020204" pitchFamily="34" charset="0"/>
              </a:rPr>
              <a:t>How do federal regulations impact SARA notifications?</a:t>
            </a:r>
          </a:p>
          <a:p>
            <a:pPr marL="342900" indent="-342900">
              <a:lnSpc>
                <a:spcPct val="135000"/>
              </a:lnSpc>
              <a:buFont typeface="+mj-lt"/>
              <a:buAutoNum type="arabicPeriod"/>
            </a:pPr>
            <a:r>
              <a:rPr lang="en-US" sz="1800" b="1" dirty="0">
                <a:latin typeface="Arial" panose="020B0604020202020204" pitchFamily="34" charset="0"/>
                <a:cs typeface="Arial" panose="020B0604020202020204" pitchFamily="34" charset="0"/>
              </a:rPr>
              <a:t>My state Attorney General (or university attorney) thinks we should do something different?  </a:t>
            </a:r>
            <a:r>
              <a:rPr lang="en-US" sz="1400" dirty="0">
                <a:latin typeface="Arial" panose="020B0604020202020204" pitchFamily="34" charset="0"/>
                <a:cs typeface="Arial" panose="020B0604020202020204" pitchFamily="34" charset="0"/>
              </a:rPr>
              <a:t>For example… should an institution communicate that a program WILL meet licensing requirements in a state or states other than the home state? The attorney may feel that the risk of requirements changing at any time is too great.  </a:t>
            </a:r>
          </a:p>
          <a:p>
            <a:pPr marL="342900" indent="-342900">
              <a:lnSpc>
                <a:spcPct val="135000"/>
              </a:lnSpc>
              <a:buFont typeface="+mj-lt"/>
              <a:buAutoNum type="arabicPeriod"/>
            </a:pPr>
            <a:r>
              <a:rPr lang="en-US" sz="1800" b="1" dirty="0">
                <a:latin typeface="Arial" panose="020B0604020202020204" pitchFamily="34" charset="0"/>
                <a:cs typeface="Arial" panose="020B0604020202020204" pitchFamily="34" charset="0"/>
              </a:rPr>
              <a:t>Are NC-SARA notifications for distance education students only, or for all students (including face-to-face)?</a:t>
            </a:r>
          </a:p>
          <a:p>
            <a:pPr marL="342900" indent="-342900">
              <a:lnSpc>
                <a:spcPct val="135000"/>
              </a:lnSpc>
              <a:buFont typeface="+mj-lt"/>
              <a:buAutoNum type="arabicPeriod"/>
            </a:pPr>
            <a:r>
              <a:rPr lang="en-US" sz="1800" b="1" dirty="0">
                <a:latin typeface="Arial" panose="020B0604020202020204" pitchFamily="34" charset="0"/>
                <a:cs typeface="Arial" panose="020B0604020202020204" pitchFamily="34" charset="0"/>
              </a:rPr>
              <a:t>What is the difference between a license and certification – in terms of NC-SARA requirement for notification?</a:t>
            </a:r>
          </a:p>
          <a:p>
            <a:pPr marL="342900" indent="-342900">
              <a:lnSpc>
                <a:spcPct val="135000"/>
              </a:lnSpc>
              <a:buFont typeface="+mj-lt"/>
              <a:buAutoNum type="arabicPeriod"/>
            </a:pPr>
            <a:r>
              <a:rPr lang="en-US" sz="1800" b="1" dirty="0">
                <a:latin typeface="Arial" panose="020B0604020202020204" pitchFamily="34" charset="0"/>
                <a:cs typeface="Arial" panose="020B0604020202020204" pitchFamily="34" charset="0"/>
              </a:rPr>
              <a:t>What about graduate work?  Do we have to have notifications for those programs as well?</a:t>
            </a:r>
            <a:endParaRPr lang="en-US" sz="1800" dirty="0">
              <a:latin typeface="Arial" panose="020B0604020202020204" pitchFamily="34" charset="0"/>
              <a:cs typeface="Arial" panose="020B0604020202020204" pitchFamily="34" charset="0"/>
            </a:endParaRPr>
          </a:p>
          <a:p>
            <a:pPr marL="342900" indent="-342900">
              <a:lnSpc>
                <a:spcPct val="135000"/>
              </a:lnSpc>
              <a:buFont typeface="+mj-lt"/>
              <a:buAutoNum type="arabicPeriod"/>
            </a:pPr>
            <a:endParaRPr lang="en-US" sz="1400" dirty="0">
              <a:latin typeface="Arial" panose="020B0604020202020204" pitchFamily="34" charset="0"/>
              <a:cs typeface="Arial" panose="020B0604020202020204" pitchFamily="34" charset="0"/>
            </a:endParaRPr>
          </a:p>
          <a:p>
            <a:pPr marL="342900" indent="-342900">
              <a:lnSpc>
                <a:spcPct val="135000"/>
              </a:lnSpc>
              <a:buFont typeface="+mj-lt"/>
              <a:buAutoNum type="arabicPeriod"/>
            </a:pPr>
            <a:endParaRPr lang="en-US" sz="1400" dirty="0">
              <a:latin typeface="Arial" panose="020B0604020202020204" pitchFamily="34" charset="0"/>
              <a:cs typeface="Arial" panose="020B0604020202020204" pitchFamily="34" charset="0"/>
            </a:endParaRPr>
          </a:p>
          <a:p>
            <a:pPr marL="0" indent="0">
              <a:lnSpc>
                <a:spcPct val="135000"/>
              </a:lnSpc>
              <a:buNone/>
            </a:pPr>
            <a:endParaRPr lang="en-US" sz="1400" dirty="0">
              <a:latin typeface="Arial" panose="020B0604020202020204" pitchFamily="34" charset="0"/>
              <a:cs typeface="Arial" panose="020B0604020202020204" pitchFamily="34" charset="0"/>
            </a:endParaRPr>
          </a:p>
          <a:p>
            <a:pPr marL="0" indent="0">
              <a:lnSpc>
                <a:spcPct val="125000"/>
              </a:lnSpc>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376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Questions and Discussion</a:t>
            </a:r>
          </a:p>
        </p:txBody>
      </p:sp>
      <p:pic>
        <p:nvPicPr>
          <p:cNvPr id="5" name="Content Placeholder 4" descr="question mark">
            <a:extLst>
              <a:ext uri="{FF2B5EF4-FFF2-40B4-BE49-F238E27FC236}">
                <a16:creationId xmlns:a16="http://schemas.microsoft.com/office/drawing/2014/main" id="{337B7C0F-5617-474C-8CF2-06EE612C780B}"/>
              </a:ext>
            </a:extLst>
          </p:cNvPr>
          <p:cNvPicPr>
            <a:picLocks noGrp="1" noChangeAspect="1"/>
          </p:cNvPicPr>
          <p:nvPr>
            <p:ph idx="1"/>
          </p:nvPr>
        </p:nvPicPr>
        <p:blipFill>
          <a:blip r:embed="rId2"/>
          <a:stretch>
            <a:fillRect/>
          </a:stretch>
        </p:blipFill>
        <p:spPr>
          <a:xfrm>
            <a:off x="1392660" y="2211002"/>
            <a:ext cx="6358679" cy="3761558"/>
          </a:xfrm>
          <a:prstGeom prst="rect">
            <a:avLst/>
          </a:prstGeom>
        </p:spPr>
      </p:pic>
    </p:spTree>
    <p:extLst>
      <p:ext uri="{BB962C8B-B14F-4D97-AF65-F5344CB8AC3E}">
        <p14:creationId xmlns:p14="http://schemas.microsoft.com/office/powerpoint/2010/main" val="1936405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nk you">
            <a:extLst>
              <a:ext uri="{FF2B5EF4-FFF2-40B4-BE49-F238E27FC236}">
                <a16:creationId xmlns:a16="http://schemas.microsoft.com/office/drawing/2014/main" id="{B5427B6C-C68B-4FCB-9910-8D01588D2D43}"/>
              </a:ext>
            </a:extLst>
          </p:cNvPr>
          <p:cNvPicPr>
            <a:picLocks noChangeAspect="1"/>
          </p:cNvPicPr>
          <p:nvPr/>
        </p:nvPicPr>
        <p:blipFill>
          <a:blip r:embed="rId2"/>
          <a:stretch>
            <a:fillRect/>
          </a:stretch>
        </p:blipFill>
        <p:spPr>
          <a:xfrm>
            <a:off x="5705316" y="2417782"/>
            <a:ext cx="2145978" cy="2139881"/>
          </a:xfrm>
          <a:prstGeom prst="rect">
            <a:avLst/>
          </a:prstGeom>
        </p:spPr>
      </p:pic>
      <p:sp>
        <p:nvSpPr>
          <p:cNvPr id="4" name="Content Placeholder 3">
            <a:extLst>
              <a:ext uri="{FF2B5EF4-FFF2-40B4-BE49-F238E27FC236}">
                <a16:creationId xmlns:a16="http://schemas.microsoft.com/office/drawing/2014/main" id="{15031E40-7077-4E63-B8C0-C49641F615A2}"/>
              </a:ext>
            </a:extLst>
          </p:cNvPr>
          <p:cNvSpPr>
            <a:spLocks noGrp="1"/>
          </p:cNvSpPr>
          <p:nvPr>
            <p:ph idx="1"/>
          </p:nvPr>
        </p:nvSpPr>
        <p:spPr/>
        <p:txBody>
          <a:bodyPr>
            <a:normAutofit fontScale="92500" lnSpcReduction="10000"/>
          </a:bodyPr>
          <a:lstStyle/>
          <a:p>
            <a:pPr marL="0" lvl="0" indent="0">
              <a:lnSpc>
                <a:spcPct val="120000"/>
              </a:lnSpc>
              <a:spcBef>
                <a:spcPts val="0"/>
              </a:spcBef>
              <a:buNone/>
            </a:pPr>
            <a:r>
              <a:rPr lang="en-US" sz="2200" b="1" dirty="0">
                <a:latin typeface="Arial" panose="020B0604020202020204" pitchFamily="34" charset="0"/>
                <a:cs typeface="Arial" panose="020B0604020202020204" pitchFamily="34" charset="0"/>
              </a:rPr>
              <a:t>Marshall A. Hill</a:t>
            </a:r>
          </a:p>
          <a:p>
            <a:pPr marL="0" lvl="0" indent="0">
              <a:lnSpc>
                <a:spcPct val="120000"/>
              </a:lnSpc>
              <a:spcBef>
                <a:spcPts val="0"/>
              </a:spcBef>
              <a:buNone/>
            </a:pPr>
            <a:r>
              <a:rPr lang="en-US" sz="2200" dirty="0">
                <a:latin typeface="Arial" panose="020B0604020202020204" pitchFamily="34" charset="0"/>
                <a:cs typeface="Arial" panose="020B0604020202020204" pitchFamily="34" charset="0"/>
              </a:rPr>
              <a:t>mhill@nc-sara.org</a:t>
            </a:r>
          </a:p>
          <a:p>
            <a:pPr marL="0" lvl="0" indent="0">
              <a:lnSpc>
                <a:spcPct val="120000"/>
              </a:lnSpc>
              <a:spcBef>
                <a:spcPts val="0"/>
              </a:spcBef>
              <a:buNone/>
            </a:pPr>
            <a:endParaRPr lang="en-US" sz="2200" b="1" dirty="0">
              <a:latin typeface="Arial" panose="020B0604020202020204" pitchFamily="34" charset="0"/>
              <a:cs typeface="Arial" panose="020B0604020202020204" pitchFamily="34" charset="0"/>
            </a:endParaRPr>
          </a:p>
          <a:p>
            <a:pPr marL="0" lvl="0" indent="0">
              <a:lnSpc>
                <a:spcPct val="120000"/>
              </a:lnSpc>
              <a:spcBef>
                <a:spcPts val="0"/>
              </a:spcBef>
              <a:buNone/>
            </a:pPr>
            <a:r>
              <a:rPr lang="en-US" sz="2200" b="1" dirty="0">
                <a:latin typeface="Arial" panose="020B0604020202020204" pitchFamily="34" charset="0"/>
                <a:cs typeface="Arial" panose="020B0604020202020204" pitchFamily="34" charset="0"/>
              </a:rPr>
              <a:t>Mary Larson</a:t>
            </a:r>
          </a:p>
          <a:p>
            <a:pPr marL="0" lvl="0" indent="0">
              <a:lnSpc>
                <a:spcPct val="120000"/>
              </a:lnSpc>
              <a:spcBef>
                <a:spcPts val="0"/>
              </a:spcBef>
              <a:buNone/>
            </a:pPr>
            <a:r>
              <a:rPr lang="en-US" sz="2200" dirty="0">
                <a:latin typeface="Arial" panose="020B0604020202020204" pitchFamily="34" charset="0"/>
                <a:cs typeface="Arial" panose="020B0604020202020204" pitchFamily="34" charset="0"/>
              </a:rPr>
              <a:t>mlarson@nc-sara.org</a:t>
            </a:r>
          </a:p>
          <a:p>
            <a:pPr marL="0" lvl="0" indent="0">
              <a:lnSpc>
                <a:spcPct val="120000"/>
              </a:lnSpc>
              <a:spcBef>
                <a:spcPts val="0"/>
              </a:spcBef>
              <a:buNone/>
            </a:pPr>
            <a:endParaRPr lang="en-US" sz="2200" b="1" dirty="0">
              <a:latin typeface="Arial" panose="020B0604020202020204" pitchFamily="34" charset="0"/>
              <a:cs typeface="Arial" panose="020B0604020202020204" pitchFamily="34" charset="0"/>
            </a:endParaRPr>
          </a:p>
          <a:p>
            <a:pPr marL="0" lvl="0" indent="0">
              <a:lnSpc>
                <a:spcPct val="120000"/>
              </a:lnSpc>
              <a:spcBef>
                <a:spcPts val="0"/>
              </a:spcBef>
              <a:buNone/>
            </a:pPr>
            <a:r>
              <a:rPr lang="en-US" sz="2200" b="1" dirty="0">
                <a:latin typeface="Arial" panose="020B0604020202020204" pitchFamily="34" charset="0"/>
                <a:cs typeface="Arial" panose="020B0604020202020204" pitchFamily="34" charset="0"/>
              </a:rPr>
              <a:t>Marianne Boeke</a:t>
            </a:r>
          </a:p>
          <a:p>
            <a:pPr marL="0" lvl="0" indent="0">
              <a:lnSpc>
                <a:spcPct val="120000"/>
              </a:lnSpc>
              <a:spcBef>
                <a:spcPts val="0"/>
              </a:spcBef>
              <a:buNone/>
            </a:pPr>
            <a:r>
              <a:rPr lang="en-US" sz="2200" dirty="0">
                <a:latin typeface="Arial" panose="020B0604020202020204" pitchFamily="34" charset="0"/>
                <a:cs typeface="Arial" panose="020B0604020202020204" pitchFamily="34" charset="0"/>
              </a:rPr>
              <a:t>mboeke@nc-sara.org</a:t>
            </a:r>
          </a:p>
          <a:p>
            <a:pPr marL="0" lvl="0" indent="0">
              <a:lnSpc>
                <a:spcPct val="120000"/>
              </a:lnSpc>
              <a:spcBef>
                <a:spcPts val="0"/>
              </a:spcBef>
              <a:buNone/>
            </a:pPr>
            <a:endParaRPr lang="en-US" dirty="0">
              <a:latin typeface="Arial" panose="020B0604020202020204" pitchFamily="34" charset="0"/>
              <a:cs typeface="Arial" panose="020B0604020202020204" pitchFamily="34" charset="0"/>
            </a:endParaRPr>
          </a:p>
          <a:p>
            <a:pPr marL="0" lvl="0" indent="0">
              <a:lnSpc>
                <a:spcPct val="120000"/>
              </a:lnSpc>
              <a:spcBef>
                <a:spcPts val="0"/>
              </a:spcBef>
              <a:buNone/>
            </a:pPr>
            <a:r>
              <a:rPr lang="en-US" b="1" dirty="0">
                <a:latin typeface="Arial" panose="020B0604020202020204" pitchFamily="34" charset="0"/>
                <a:cs typeface="Arial" panose="020B0604020202020204" pitchFamily="34" charset="0"/>
              </a:rPr>
              <a:t>For Questions:	</a:t>
            </a:r>
            <a:r>
              <a:rPr lang="en-US" dirty="0"/>
              <a:t>Info@nc-sara.org </a:t>
            </a:r>
          </a:p>
          <a:p>
            <a:pPr marL="0" lvl="0" indent="0">
              <a:lnSpc>
                <a:spcPct val="120000"/>
              </a:lnSpc>
              <a:spcBef>
                <a:spcPts val="0"/>
              </a:spcBef>
              <a:buNone/>
            </a:pPr>
            <a:r>
              <a:rPr lang="en-US" b="1" dirty="0">
                <a:latin typeface="Arial" panose="020B0604020202020204" pitchFamily="34" charset="0"/>
                <a:cs typeface="Arial" panose="020B0604020202020204" pitchFamily="34" charset="0"/>
              </a:rPr>
              <a:t>NC-SARA Website</a:t>
            </a:r>
            <a:r>
              <a:rPr lang="en-US" dirty="0">
                <a:latin typeface="Arial" panose="020B0604020202020204" pitchFamily="34" charset="0"/>
                <a:cs typeface="Arial" panose="020B0604020202020204" pitchFamily="34" charset="0"/>
              </a:rPr>
              <a:t>:  www.nc-sara.org</a:t>
            </a:r>
          </a:p>
          <a:p>
            <a:endParaRPr lang="en-US" dirty="0"/>
          </a:p>
        </p:txBody>
      </p:sp>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212791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628650" y="1825625"/>
            <a:ext cx="7886700" cy="4885568"/>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457200" lvl="1" indent="0">
              <a:buNone/>
            </a:pPr>
            <a:r>
              <a:rPr lang="en-US" sz="2000" dirty="0">
                <a:cs typeface="Arial" panose="020B0604020202020204" pitchFamily="34" charset="0"/>
              </a:rPr>
              <a:t>			Marshall A. Hill, Ph.D.</a:t>
            </a:r>
          </a:p>
          <a:p>
            <a:pPr marL="457200" lvl="1" indent="0">
              <a:buNone/>
            </a:pPr>
            <a:r>
              <a:rPr lang="en-US" sz="2000" dirty="0">
                <a:cs typeface="Arial" panose="020B0604020202020204" pitchFamily="34" charset="0"/>
              </a:rPr>
              <a:t>			President, NC-SARA</a:t>
            </a:r>
          </a:p>
          <a:p>
            <a:pPr marL="457200" lvl="1" indent="0" algn="ctr">
              <a:buNone/>
            </a:pPr>
            <a:endParaRPr lang="en-US" sz="2000" dirty="0">
              <a:cs typeface="Arial" panose="020B0604020202020204" pitchFamily="34" charset="0"/>
            </a:endParaRPr>
          </a:p>
          <a:p>
            <a:pPr marL="457200" lvl="1" indent="0" algn="ctr">
              <a:buNone/>
            </a:pPr>
            <a:endParaRPr lang="en-US" sz="2000" dirty="0">
              <a:cs typeface="Arial" panose="020B0604020202020204" pitchFamily="34" charset="0"/>
            </a:endParaRPr>
          </a:p>
          <a:p>
            <a:pPr marL="457200" lvl="1" indent="0">
              <a:buNone/>
            </a:pPr>
            <a:r>
              <a:rPr lang="en-US" sz="2000" dirty="0">
                <a:cs typeface="Arial" panose="020B0604020202020204" pitchFamily="34" charset="0"/>
              </a:rPr>
              <a:t>			</a:t>
            </a:r>
          </a:p>
          <a:p>
            <a:pPr marL="457200" lvl="1" indent="0">
              <a:buNone/>
            </a:pPr>
            <a:r>
              <a:rPr lang="en-US" sz="2000" dirty="0">
                <a:cs typeface="Arial" panose="020B0604020202020204" pitchFamily="34" charset="0"/>
              </a:rPr>
              <a:t>			Mary Larson, M.Ed. </a:t>
            </a:r>
          </a:p>
          <a:p>
            <a:pPr marL="457200" lvl="1" indent="0">
              <a:buNone/>
            </a:pPr>
            <a:r>
              <a:rPr lang="en-US" sz="2000" dirty="0">
                <a:cs typeface="Arial" panose="020B0604020202020204" pitchFamily="34" charset="0"/>
              </a:rPr>
              <a:t>			Associate Director, NC-SARA</a:t>
            </a:r>
          </a:p>
          <a:p>
            <a:pPr marL="457200" lvl="1" indent="0" algn="ctr">
              <a:buNone/>
            </a:pPr>
            <a:endParaRPr lang="en-US" sz="2000" dirty="0">
              <a:cs typeface="Arial" panose="020B0604020202020204" pitchFamily="34" charset="0"/>
            </a:endParaRPr>
          </a:p>
          <a:p>
            <a:pPr marL="457200" lvl="1" indent="0" algn="ctr">
              <a:buNone/>
            </a:pPr>
            <a:endParaRPr lang="en-US" sz="2000" dirty="0">
              <a:cs typeface="Arial" panose="020B0604020202020204" pitchFamily="34" charset="0"/>
            </a:endParaRPr>
          </a:p>
          <a:p>
            <a:pPr marL="457200" lvl="1" indent="0">
              <a:buNone/>
            </a:pPr>
            <a:r>
              <a:rPr lang="en-US" sz="2000" dirty="0">
                <a:cs typeface="Arial" panose="020B0604020202020204" pitchFamily="34" charset="0"/>
              </a:rPr>
              <a:t>			</a:t>
            </a:r>
          </a:p>
          <a:p>
            <a:pPr marL="457200" lvl="1" indent="0">
              <a:buNone/>
            </a:pPr>
            <a:r>
              <a:rPr lang="en-US" sz="2000" dirty="0">
                <a:cs typeface="Arial" panose="020B0604020202020204" pitchFamily="34" charset="0"/>
              </a:rPr>
              <a:t>			Marianne Boeke, Ph.D.</a:t>
            </a:r>
          </a:p>
          <a:p>
            <a:pPr marL="457200" lvl="1" indent="0">
              <a:buNone/>
            </a:pPr>
            <a:r>
              <a:rPr lang="en-US" sz="2000" dirty="0">
                <a:cs typeface="Arial" panose="020B0604020202020204" pitchFamily="34" charset="0"/>
              </a:rPr>
              <a:t>			Associate Director, NC-SARA</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descr="Marshall A. Hill, Ph.D., President, NC-SARA">
            <a:extLst>
              <a:ext uri="{FF2B5EF4-FFF2-40B4-BE49-F238E27FC236}">
                <a16:creationId xmlns:a16="http://schemas.microsoft.com/office/drawing/2014/main" id="{C70726F0-63E2-4084-9582-3D1C7F7BE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739" y="2036427"/>
            <a:ext cx="1389854" cy="1392573"/>
          </a:xfrm>
          <a:prstGeom prst="rect">
            <a:avLst/>
          </a:prstGeom>
        </p:spPr>
      </p:pic>
      <p:pic>
        <p:nvPicPr>
          <p:cNvPr id="7" name="Picture 6" descr="Mary Larson, M.Ed., Associate Director, NC-SARA">
            <a:extLst>
              <a:ext uri="{FF2B5EF4-FFF2-40B4-BE49-F238E27FC236}">
                <a16:creationId xmlns:a16="http://schemas.microsoft.com/office/drawing/2014/main" id="{1DF563E1-252A-48EB-9F77-252425AD5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739" y="3707934"/>
            <a:ext cx="1468072" cy="1291905"/>
          </a:xfrm>
          <a:prstGeom prst="rect">
            <a:avLst/>
          </a:prstGeom>
        </p:spPr>
      </p:pic>
      <p:pic>
        <p:nvPicPr>
          <p:cNvPr id="9" name="Picture 8" descr="Marianne Boeke, Ph.D., Associate Director, NC-SARA">
            <a:extLst>
              <a:ext uri="{FF2B5EF4-FFF2-40B4-BE49-F238E27FC236}">
                <a16:creationId xmlns:a16="http://schemas.microsoft.com/office/drawing/2014/main" id="{B33B9C22-29AE-4CC9-8C91-C31CBC556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739" y="5108492"/>
            <a:ext cx="1468072" cy="1384382"/>
          </a:xfrm>
          <a:prstGeom prst="rect">
            <a:avLst/>
          </a:prstGeom>
        </p:spPr>
      </p:pic>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Presenters </a:t>
            </a:r>
          </a:p>
        </p:txBody>
      </p:sp>
    </p:spTree>
    <p:extLst>
      <p:ext uri="{BB962C8B-B14F-4D97-AF65-F5344CB8AC3E}">
        <p14:creationId xmlns:p14="http://schemas.microsoft.com/office/powerpoint/2010/main" val="33821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SARA notifications agenda. ">
            <a:extLst>
              <a:ext uri="{FF2B5EF4-FFF2-40B4-BE49-F238E27FC236}">
                <a16:creationId xmlns:a16="http://schemas.microsoft.com/office/drawing/2014/main" id="{71033BCB-316E-4A07-85A8-79F88FA6DE95}"/>
              </a:ext>
            </a:extLst>
          </p:cNvPr>
          <p:cNvSpPr>
            <a:spLocks noGrp="1"/>
          </p:cNvSpPr>
          <p:nvPr>
            <p:ph idx="1"/>
          </p:nvPr>
        </p:nvSpPr>
        <p:spPr>
          <a:xfrm>
            <a:off x="628650" y="1825625"/>
            <a:ext cx="7886700" cy="4315199"/>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8593B283-E0FC-473C-BCC5-4CF16A45BE9E}"/>
              </a:ext>
            </a:extLst>
          </p:cNvPr>
          <p:cNvSpPr/>
          <p:nvPr/>
        </p:nvSpPr>
        <p:spPr>
          <a:xfrm>
            <a:off x="628649" y="2274838"/>
            <a:ext cx="7886699" cy="3477875"/>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The Current SARA Landscape</a:t>
            </a:r>
          </a:p>
          <a:p>
            <a:pPr marR="0" lvl="0">
              <a:spcBef>
                <a:spcPts val="0"/>
              </a:spcBef>
              <a:spcAft>
                <a:spcPts val="0"/>
              </a:spcAf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Why does SARA have a notification policy?</a:t>
            </a:r>
          </a:p>
          <a:p>
            <a:pPr marL="342900" marR="0" lvl="0" indent="-342900">
              <a:spcBef>
                <a:spcPts val="0"/>
              </a:spcBef>
              <a:spcAft>
                <a:spcPts val="0"/>
              </a:spcAft>
              <a:buFont typeface="Symbol" panose="05050102010706020507" pitchFamily="18" charset="2"/>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What types of institutional programs must provide notifications?</a:t>
            </a:r>
          </a:p>
          <a:p>
            <a:pPr marL="342900" marR="0" lvl="0" indent="-342900">
              <a:spcBef>
                <a:spcPts val="0"/>
              </a:spcBef>
              <a:spcAft>
                <a:spcPts val="0"/>
              </a:spcAft>
              <a:buFont typeface="Symbol" panose="05050102010706020507" pitchFamily="18" charset="2"/>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What are the required elements surrounding the notifications?</a:t>
            </a:r>
          </a:p>
          <a:p>
            <a:pPr marR="0" lvl="0">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How do federal regulations impact SARA notifications?</a:t>
            </a:r>
          </a:p>
          <a:p>
            <a:pPr marR="0" lvl="0">
              <a:spcBef>
                <a:spcPts val="0"/>
              </a:spcBef>
              <a:spcAft>
                <a:spcPts val="0"/>
              </a:spcAf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Questions and Discussion</a:t>
            </a:r>
          </a:p>
        </p:txBody>
      </p:sp>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Agenda </a:t>
            </a:r>
          </a:p>
        </p:txBody>
      </p:sp>
    </p:spTree>
    <p:extLst>
      <p:ext uri="{BB962C8B-B14F-4D97-AF65-F5344CB8AC3E}">
        <p14:creationId xmlns:p14="http://schemas.microsoft.com/office/powerpoint/2010/main" val="79033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RA Landscape.  52 SARA members.  49 states, the District of Columbia, Puerto Rico, and the US Virgin Islands.">
            <a:extLst>
              <a:ext uri="{FF2B5EF4-FFF2-40B4-BE49-F238E27FC236}">
                <a16:creationId xmlns:a16="http://schemas.microsoft.com/office/drawing/2014/main" id="{B52C710F-5946-4D6B-BC4B-12B959E46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9" y="1795245"/>
            <a:ext cx="6711587" cy="4694713"/>
          </a:xfrm>
          <a:prstGeom prst="rect">
            <a:avLst/>
          </a:prstGeom>
        </p:spPr>
      </p:pic>
      <p:sp>
        <p:nvSpPr>
          <p:cNvPr id="3" name="Rectangle 2">
            <a:extLst>
              <a:ext uri="{FF2B5EF4-FFF2-40B4-BE49-F238E27FC236}">
                <a16:creationId xmlns:a16="http://schemas.microsoft.com/office/drawing/2014/main" id="{66FDBE81-3D8B-445E-8C12-35C502A9AC03}"/>
              </a:ext>
            </a:extLst>
          </p:cNvPr>
          <p:cNvSpPr/>
          <p:nvPr/>
        </p:nvSpPr>
        <p:spPr>
          <a:xfrm>
            <a:off x="3414320" y="1795245"/>
            <a:ext cx="5637402" cy="830997"/>
          </a:xfrm>
          <a:prstGeom prst="rect">
            <a:avLst/>
          </a:prstGeom>
        </p:spPr>
        <p:txBody>
          <a:bodyPr wrap="square">
            <a:spAutoFit/>
          </a:bodyPr>
          <a:lstStyle/>
          <a:p>
            <a:r>
              <a:rPr lang="en-US" sz="1600" b="1" dirty="0">
                <a:solidFill>
                  <a:srgbClr val="7030A0"/>
                </a:solidFill>
                <a:latin typeface="Arial" panose="020B0604020202020204" pitchFamily="34" charset="0"/>
                <a:cs typeface="Arial" panose="020B0604020202020204" pitchFamily="34" charset="0"/>
              </a:rPr>
              <a:t>52 Members in SARA</a:t>
            </a:r>
          </a:p>
          <a:p>
            <a:r>
              <a:rPr lang="en-US" sz="1600" b="1" dirty="0">
                <a:solidFill>
                  <a:srgbClr val="7030A0"/>
                </a:solidFill>
                <a:latin typeface="Arial" panose="020B0604020202020204" pitchFamily="34" charset="0"/>
                <a:cs typeface="Arial" panose="020B0604020202020204" pitchFamily="34" charset="0"/>
              </a:rPr>
              <a:t>49 states, the District of Columbia</a:t>
            </a:r>
          </a:p>
          <a:p>
            <a:r>
              <a:rPr lang="en-US" sz="1600" b="1" dirty="0">
                <a:solidFill>
                  <a:srgbClr val="7030A0"/>
                </a:solidFill>
                <a:latin typeface="Arial" panose="020B0604020202020204" pitchFamily="34" charset="0"/>
                <a:cs typeface="Arial" panose="020B0604020202020204" pitchFamily="34" charset="0"/>
              </a:rPr>
              <a:t>Puerto Rico, and the US Virgin Islands</a:t>
            </a:r>
          </a:p>
        </p:txBody>
      </p:sp>
      <p:sp>
        <p:nvSpPr>
          <p:cNvPr id="4" name="Rectangle 3">
            <a:extLst>
              <a:ext uri="{FF2B5EF4-FFF2-40B4-BE49-F238E27FC236}">
                <a16:creationId xmlns:a16="http://schemas.microsoft.com/office/drawing/2014/main" id="{4AE4BEA9-C674-4548-A858-5B96E9953311}"/>
              </a:ext>
            </a:extLst>
          </p:cNvPr>
          <p:cNvSpPr/>
          <p:nvPr/>
        </p:nvSpPr>
        <p:spPr>
          <a:xfrm rot="10800000" flipV="1">
            <a:off x="7137114" y="4178203"/>
            <a:ext cx="1914608" cy="830997"/>
          </a:xfrm>
          <a:prstGeom prst="rect">
            <a:avLst/>
          </a:prstGeom>
        </p:spPr>
        <p:txBody>
          <a:bodyPr wrap="square">
            <a:spAutoFit/>
          </a:bodyPr>
          <a:lstStyle/>
          <a:p>
            <a:r>
              <a:rPr lang="en-US" sz="1600" b="1" dirty="0">
                <a:solidFill>
                  <a:srgbClr val="7030A0"/>
                </a:solidFill>
                <a:latin typeface="Arial" panose="020B0604020202020204" pitchFamily="34" charset="0"/>
                <a:cs typeface="Arial" panose="020B0604020202020204" pitchFamily="34" charset="0"/>
              </a:rPr>
              <a:t>1965 participating institutions</a:t>
            </a:r>
          </a:p>
          <a:p>
            <a:r>
              <a:rPr lang="en-US" sz="1600" b="1" dirty="0">
                <a:solidFill>
                  <a:srgbClr val="7030A0"/>
                </a:solidFill>
                <a:latin typeface="Arial" panose="020B0604020202020204" pitchFamily="34" charset="0"/>
                <a:cs typeface="Arial" panose="020B0604020202020204" pitchFamily="34" charset="0"/>
              </a:rPr>
              <a:t>- May 2019</a:t>
            </a:r>
          </a:p>
        </p:txBody>
      </p:sp>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502815" y="197346"/>
            <a:ext cx="6634299" cy="1325563"/>
          </a:xfrm>
        </p:spPr>
        <p:txBody>
          <a:bodyPr>
            <a:noAutofit/>
          </a:bodyPr>
          <a:lstStyle/>
          <a:p>
            <a:pPr algn="l"/>
            <a:r>
              <a:rPr lang="en-US" sz="3000" b="1" dirty="0">
                <a:latin typeface="Arial" panose="020B0604020202020204" pitchFamily="34" charset="0"/>
                <a:cs typeface="Arial" panose="020B0604020202020204" pitchFamily="34" charset="0"/>
              </a:rPr>
              <a:t>SARA Requirements</a:t>
            </a:r>
            <a:br>
              <a:rPr lang="en-US" sz="3000" b="1" dirty="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The Current SARA Landscape</a:t>
            </a:r>
          </a:p>
        </p:txBody>
      </p:sp>
    </p:spTree>
    <p:extLst>
      <p:ext uri="{BB962C8B-B14F-4D97-AF65-F5344CB8AC3E}">
        <p14:creationId xmlns:p14="http://schemas.microsoft.com/office/powerpoint/2010/main" val="307929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SARA Requirements - States</a:t>
            </a: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66454" y="1841691"/>
            <a:ext cx="8554915" cy="4802185"/>
          </a:xfrm>
        </p:spPr>
        <p:txBody>
          <a:bodyPr>
            <a:noAutofit/>
          </a:bodyPr>
          <a:lstStyle/>
          <a:p>
            <a:pPr marL="0" indent="0">
              <a:lnSpc>
                <a:spcPct val="125000"/>
              </a:lnSpc>
              <a:buNone/>
            </a:pPr>
            <a:r>
              <a:rPr lang="en-US" sz="2400" b="1" dirty="0">
                <a:latin typeface="Arial" panose="020B0604020202020204" pitchFamily="34" charset="0"/>
                <a:cs typeface="Arial" panose="020B0604020202020204" pitchFamily="34" charset="0"/>
              </a:rPr>
              <a:t>States are </a:t>
            </a:r>
            <a:r>
              <a:rPr lang="en-US" sz="2400" b="1" u="sng" dirty="0">
                <a:latin typeface="Arial" panose="020B0604020202020204" pitchFamily="34" charset="0"/>
                <a:cs typeface="Arial" panose="020B0604020202020204" pitchFamily="34" charset="0"/>
              </a:rPr>
              <a:t>members</a:t>
            </a:r>
            <a:r>
              <a:rPr lang="en-US" sz="2400" b="1" dirty="0">
                <a:latin typeface="Arial" panose="020B0604020202020204" pitchFamily="34" charset="0"/>
                <a:cs typeface="Arial" panose="020B0604020202020204" pitchFamily="34" charset="0"/>
              </a:rPr>
              <a:t> of SARA – they agree to:</a:t>
            </a:r>
          </a:p>
          <a:p>
            <a:pPr>
              <a:lnSpc>
                <a:spcPct val="125000"/>
              </a:lnSpc>
            </a:pPr>
            <a:r>
              <a:rPr lang="en-US" sz="2000" dirty="0">
                <a:latin typeface="Arial" panose="020B0604020202020204" pitchFamily="34" charset="0"/>
                <a:cs typeface="Arial" panose="020B0604020202020204" pitchFamily="34" charset="0"/>
              </a:rPr>
              <a:t>Follow uniform processes for approving their eligible institutions' participation in SARA. </a:t>
            </a:r>
          </a:p>
          <a:p>
            <a:pPr>
              <a:lnSpc>
                <a:spcPct val="125000"/>
              </a:lnSpc>
            </a:pPr>
            <a:r>
              <a:rPr lang="en-US" sz="2000" dirty="0">
                <a:latin typeface="Arial" panose="020B0604020202020204" pitchFamily="34" charset="0"/>
                <a:cs typeface="Arial" panose="020B0604020202020204" pitchFamily="34" charset="0"/>
              </a:rPr>
              <a:t>Deal with other states' SARA institutions in a common way.</a:t>
            </a:r>
          </a:p>
          <a:p>
            <a:pPr>
              <a:lnSpc>
                <a:spcPct val="125000"/>
              </a:lnSpc>
            </a:pPr>
            <a:r>
              <a:rPr lang="en-US" sz="2000" dirty="0">
                <a:latin typeface="Arial" panose="020B0604020202020204" pitchFamily="34" charset="0"/>
                <a:cs typeface="Arial" panose="020B0604020202020204" pitchFamily="34" charset="0"/>
              </a:rPr>
              <a:t>Have a comprehensive state process for consumer protection in regard to SARA activities.</a:t>
            </a:r>
          </a:p>
          <a:p>
            <a:pPr>
              <a:lnSpc>
                <a:spcPct val="125000"/>
              </a:lnSpc>
            </a:pPr>
            <a:r>
              <a:rPr lang="en-US" sz="2000" dirty="0">
                <a:latin typeface="Arial" panose="020B0604020202020204" pitchFamily="34" charset="0"/>
                <a:cs typeface="Arial" panose="020B0604020202020204" pitchFamily="34" charset="0"/>
              </a:rPr>
              <a:t>Designate of a “lead entity” to coordinate SARA policies for the state. </a:t>
            </a:r>
          </a:p>
          <a:p>
            <a:pPr>
              <a:lnSpc>
                <a:spcPct val="125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21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11967" y="365126"/>
            <a:ext cx="7520474" cy="1325563"/>
          </a:xfrm>
        </p:spPr>
        <p:txBody>
          <a:bodyPr>
            <a:noAutofit/>
          </a:bodyPr>
          <a:lstStyle/>
          <a:p>
            <a:pPr algn="l"/>
            <a:r>
              <a:rPr lang="en-US" sz="3000" b="1" dirty="0">
                <a:latin typeface="Arial" panose="020B0604020202020204" pitchFamily="34" charset="0"/>
                <a:cs typeface="Arial" panose="020B0604020202020204" pitchFamily="34" charset="0"/>
              </a:rPr>
              <a:t>SARA Requirements - Institutions</a:t>
            </a: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07731" y="1690689"/>
            <a:ext cx="8554915" cy="4802185"/>
          </a:xfrm>
        </p:spPr>
        <p:txBody>
          <a:bodyPr>
            <a:noAutofit/>
          </a:bodyPr>
          <a:lstStyle/>
          <a:p>
            <a:pPr marL="0" indent="0">
              <a:lnSpc>
                <a:spcPct val="125000"/>
              </a:lnSpc>
              <a:spcBef>
                <a:spcPts val="0"/>
              </a:spcBef>
              <a:buNone/>
            </a:pPr>
            <a:r>
              <a:rPr lang="en-US" sz="2400" b="1" dirty="0">
                <a:latin typeface="Arial" panose="020B0604020202020204" pitchFamily="34" charset="0"/>
                <a:cs typeface="Arial" panose="020B0604020202020204" pitchFamily="34" charset="0"/>
              </a:rPr>
              <a:t>Institutions are </a:t>
            </a:r>
            <a:r>
              <a:rPr lang="en-US" sz="2400" b="1" u="sng" dirty="0">
                <a:latin typeface="Arial" panose="020B0604020202020204" pitchFamily="34" charset="0"/>
                <a:cs typeface="Arial" panose="020B0604020202020204" pitchFamily="34" charset="0"/>
              </a:rPr>
              <a:t>participants</a:t>
            </a:r>
            <a:r>
              <a:rPr lang="en-US" sz="2400" b="1" dirty="0">
                <a:latin typeface="Arial" panose="020B0604020202020204" pitchFamily="34" charset="0"/>
                <a:cs typeface="Arial" panose="020B0604020202020204" pitchFamily="34" charset="0"/>
              </a:rPr>
              <a:t> in SARA – they agree to: </a:t>
            </a:r>
          </a:p>
          <a:p>
            <a:pPr>
              <a:lnSpc>
                <a:spcPct val="125000"/>
              </a:lnSpc>
            </a:pPr>
            <a:r>
              <a:rPr lang="en-US" sz="2000" dirty="0">
                <a:latin typeface="Arial" panose="020B0604020202020204" pitchFamily="34" charset="0"/>
                <a:cs typeface="Arial" panose="020B0604020202020204" pitchFamily="34" charset="0"/>
              </a:rPr>
              <a:t>Follow SARA policies.</a:t>
            </a:r>
          </a:p>
          <a:p>
            <a:pPr>
              <a:lnSpc>
                <a:spcPct val="125000"/>
              </a:lnSpc>
            </a:pPr>
            <a:r>
              <a:rPr lang="en-US" sz="2000" dirty="0">
                <a:latin typeface="Arial" panose="020B0604020202020204" pitchFamily="34" charset="0"/>
                <a:cs typeface="Arial" panose="020B0604020202020204" pitchFamily="34" charset="0"/>
              </a:rPr>
              <a:t>Abide by the C-RAC Guidelines.</a:t>
            </a:r>
          </a:p>
          <a:p>
            <a:pPr>
              <a:lnSpc>
                <a:spcPct val="125000"/>
              </a:lnSpc>
            </a:pPr>
            <a:r>
              <a:rPr lang="en-US" sz="2000" dirty="0">
                <a:latin typeface="Arial" panose="020B0604020202020204" pitchFamily="34" charset="0"/>
                <a:cs typeface="Arial" panose="020B0604020202020204" pitchFamily="34" charset="0"/>
              </a:rPr>
              <a:t>Be responsible for the actions of any third-party providers. </a:t>
            </a:r>
          </a:p>
          <a:p>
            <a:pPr>
              <a:lnSpc>
                <a:spcPct val="125000"/>
              </a:lnSpc>
            </a:pPr>
            <a:r>
              <a:rPr lang="en-US" sz="2000" dirty="0">
                <a:latin typeface="Arial" panose="020B0604020202020204" pitchFamily="34" charset="0"/>
                <a:cs typeface="Arial" panose="020B0604020202020204" pitchFamily="34" charset="0"/>
              </a:rPr>
              <a:t>Work with its home state’s SARA portal entity to resolve any student complaints. </a:t>
            </a:r>
          </a:p>
          <a:p>
            <a:pPr>
              <a:lnSpc>
                <a:spcPct val="125000"/>
              </a:lnSpc>
            </a:pPr>
            <a:r>
              <a:rPr lang="en-US" sz="2000" dirty="0">
                <a:latin typeface="Arial" panose="020B0604020202020204" pitchFamily="34" charset="0"/>
                <a:cs typeface="Arial" panose="020B0604020202020204" pitchFamily="34" charset="0"/>
              </a:rPr>
              <a:t>Provide data necessary to monitor SARA activities.</a:t>
            </a:r>
          </a:p>
          <a:p>
            <a:pPr>
              <a:lnSpc>
                <a:spcPct val="125000"/>
              </a:lnSpc>
            </a:pPr>
            <a:r>
              <a:rPr lang="en-US" sz="2000" dirty="0">
                <a:latin typeface="Arial" panose="020B0604020202020204" pitchFamily="34" charset="0"/>
                <a:cs typeface="Arial" panose="020B0604020202020204" pitchFamily="34" charset="0"/>
              </a:rPr>
              <a:t>Notify in writing all students in a course or program that customarily leads to professional licensure.</a:t>
            </a:r>
          </a:p>
        </p:txBody>
      </p:sp>
    </p:spTree>
    <p:extLst>
      <p:ext uri="{BB962C8B-B14F-4D97-AF65-F5344CB8AC3E}">
        <p14:creationId xmlns:p14="http://schemas.microsoft.com/office/powerpoint/2010/main" val="17134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indent="0" algn="ctr">
              <a:lnSpc>
                <a:spcPct val="125000"/>
              </a:lnSpc>
              <a:buNone/>
            </a:pPr>
            <a:r>
              <a:rPr lang="en-US" sz="3000" b="1" dirty="0">
                <a:latin typeface="Arial" panose="020B0604020202020204" pitchFamily="34" charset="0"/>
                <a:cs typeface="Arial" panose="020B0604020202020204" pitchFamily="34" charset="0"/>
              </a:rPr>
              <a:t>SARA Notifications are REQUIRED</a:t>
            </a:r>
          </a:p>
          <a:p>
            <a:pPr>
              <a:lnSpc>
                <a:spcPct val="100000"/>
              </a:lnSpc>
              <a:spcBef>
                <a:spcPts val="0"/>
              </a:spcBef>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US" sz="2400" dirty="0">
                <a:latin typeface="Arial" panose="020B0604020202020204" pitchFamily="34" charset="0"/>
                <a:ea typeface="Times New Roman" panose="02020603050405020304" pitchFamily="18" charset="0"/>
                <a:cs typeface="Arial" panose="020B0604020202020204" pitchFamily="34" charset="0"/>
              </a:rPr>
              <a:t>Why does SARA have a notification policy?</a:t>
            </a:r>
          </a:p>
          <a:p>
            <a:pPr>
              <a:lnSpc>
                <a:spcPct val="100000"/>
              </a:lnSpc>
              <a:spcBef>
                <a:spcPts val="0"/>
              </a:spcBef>
            </a:pPr>
            <a:endParaRPr lang="en-US" sz="2400" dirty="0">
              <a:latin typeface="Arial" panose="020B0604020202020204" pitchFamily="34" charset="0"/>
              <a:cs typeface="Arial" panose="020B0604020202020204" pitchFamily="34" charset="0"/>
            </a:endParaRPr>
          </a:p>
          <a:p>
            <a:pPr>
              <a:lnSpc>
                <a:spcPct val="100000"/>
              </a:lnSpc>
              <a:spcBef>
                <a:spcPts val="0"/>
              </a:spcBef>
            </a:pPr>
            <a:r>
              <a:rPr lang="en-US" sz="2400" dirty="0">
                <a:latin typeface="Arial" panose="020B0604020202020204" pitchFamily="34" charset="0"/>
                <a:cs typeface="Arial" panose="020B0604020202020204" pitchFamily="34" charset="0"/>
              </a:rPr>
              <a:t>Where do I find information about required notifications?</a:t>
            </a:r>
          </a:p>
          <a:p>
            <a:pPr lvl="1">
              <a:lnSpc>
                <a:spcPct val="100000"/>
              </a:lnSpc>
              <a:spcBef>
                <a:spcPts val="0"/>
              </a:spcBef>
            </a:pPr>
            <a:endParaRPr lang="en-US" sz="2000" dirty="0">
              <a:latin typeface="Arial" panose="020B0604020202020204" pitchFamily="34" charset="0"/>
              <a:cs typeface="Arial" panose="020B0604020202020204" pitchFamily="34" charset="0"/>
            </a:endParaRPr>
          </a:p>
          <a:p>
            <a:pPr lvl="1">
              <a:lnSpc>
                <a:spcPct val="100000"/>
              </a:lnSpc>
              <a:spcBef>
                <a:spcPts val="0"/>
              </a:spcBef>
            </a:pPr>
            <a:r>
              <a:rPr lang="en-US" sz="2000" dirty="0">
                <a:latin typeface="Arial" panose="020B0604020202020204" pitchFamily="34" charset="0"/>
                <a:cs typeface="Arial" panose="020B0604020202020204" pitchFamily="34" charset="0"/>
              </a:rPr>
              <a:t>SARA Institutional Application (initial &amp; renewal) </a:t>
            </a:r>
            <a:r>
              <a:rPr lang="en-US" sz="1600" dirty="0">
                <a:latin typeface="Arial" panose="020B0604020202020204" pitchFamily="34" charset="0"/>
                <a:cs typeface="Arial" panose="020B0604020202020204" pitchFamily="34" charset="0"/>
              </a:rPr>
              <a:t>#10</a:t>
            </a:r>
          </a:p>
          <a:p>
            <a:pPr lvl="2">
              <a:lnSpc>
                <a:spcPct val="100000"/>
              </a:lnSpc>
              <a:spcBef>
                <a:spcPts val="0"/>
              </a:spcBef>
            </a:pPr>
            <a:r>
              <a:rPr lang="en-US" sz="1600" dirty="0">
                <a:latin typeface="Arial" panose="020B0604020202020204" pitchFamily="34" charset="0"/>
                <a:cs typeface="Arial" panose="020B0604020202020204" pitchFamily="34" charset="0"/>
              </a:rPr>
              <a:t>Agree to notify in writing</a:t>
            </a:r>
          </a:p>
          <a:p>
            <a:pPr lvl="1">
              <a:lnSpc>
                <a:spcPct val="100000"/>
              </a:lnSpc>
              <a:spcBef>
                <a:spcPts val="0"/>
              </a:spcBef>
            </a:pPr>
            <a:endParaRPr lang="en-US" sz="2000" dirty="0">
              <a:latin typeface="Arial" panose="020B0604020202020204" pitchFamily="34" charset="0"/>
              <a:cs typeface="Arial" panose="020B0604020202020204" pitchFamily="34" charset="0"/>
            </a:endParaRPr>
          </a:p>
          <a:p>
            <a:pPr lvl="1">
              <a:lnSpc>
                <a:spcPct val="100000"/>
              </a:lnSpc>
              <a:spcBef>
                <a:spcPts val="0"/>
              </a:spcBef>
            </a:pPr>
            <a:r>
              <a:rPr lang="en-US" sz="2000" dirty="0">
                <a:latin typeface="Arial" panose="020B0604020202020204" pitchFamily="34" charset="0"/>
                <a:cs typeface="Arial" panose="020B0604020202020204" pitchFamily="34" charset="0"/>
              </a:rPr>
              <a:t>SARA Manual – June 1, 2019• Version 19.2 </a:t>
            </a:r>
          </a:p>
          <a:p>
            <a:pPr lvl="2">
              <a:lnSpc>
                <a:spcPct val="100000"/>
              </a:lnSpc>
              <a:spcBef>
                <a:spcPts val="0"/>
              </a:spcBef>
            </a:pPr>
            <a:r>
              <a:rPr lang="en-US" sz="1600" dirty="0">
                <a:latin typeface="Arial" panose="020B0604020202020204" pitchFamily="34" charset="0"/>
                <a:cs typeface="Arial" panose="020B0604020202020204" pitchFamily="34" charset="0"/>
              </a:rPr>
              <a:t>Section 5.2</a:t>
            </a:r>
          </a:p>
        </p:txBody>
      </p:sp>
      <p:pic>
        <p:nvPicPr>
          <p:cNvPr id="5" name="Picture 4" descr="Rules and Regulations">
            <a:extLst>
              <a:ext uri="{FF2B5EF4-FFF2-40B4-BE49-F238E27FC236}">
                <a16:creationId xmlns:a16="http://schemas.microsoft.com/office/drawing/2014/main" id="{FC7DBF00-13AE-42A6-85DF-788615B6D95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50546" y="5624974"/>
            <a:ext cx="2523963" cy="926672"/>
          </a:xfrm>
          <a:prstGeom prst="rect">
            <a:avLst/>
          </a:prstGeom>
        </p:spPr>
      </p:pic>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SARA Notifications - Required</a:t>
            </a:r>
          </a:p>
        </p:txBody>
      </p:sp>
    </p:spTree>
    <p:extLst>
      <p:ext uri="{BB962C8B-B14F-4D97-AF65-F5344CB8AC3E}">
        <p14:creationId xmlns:p14="http://schemas.microsoft.com/office/powerpoint/2010/main" val="91546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991D-18BB-447E-B158-73CEDAEEC431}"/>
              </a:ext>
            </a:extLst>
          </p:cNvPr>
          <p:cNvSpPr>
            <a:spLocks noGrp="1"/>
          </p:cNvSpPr>
          <p:nvPr>
            <p:ph type="title"/>
          </p:nvPr>
        </p:nvSpPr>
        <p:spPr>
          <a:xfrm>
            <a:off x="158621" y="234498"/>
            <a:ext cx="7417836" cy="1325563"/>
          </a:xfrm>
        </p:spPr>
        <p:txBody>
          <a:bodyPr>
            <a:noAutofit/>
          </a:bodyPr>
          <a:lstStyle/>
          <a:p>
            <a:pPr algn="l"/>
            <a:r>
              <a:rPr lang="en-US" sz="3000" b="1" dirty="0">
                <a:latin typeface="Arial" panose="020B0604020202020204" pitchFamily="34" charset="0"/>
                <a:cs typeface="Arial" panose="020B0604020202020204" pitchFamily="34" charset="0"/>
              </a:rPr>
              <a:t>SARA Notifications – Big Picture</a:t>
            </a:r>
          </a:p>
        </p:txBody>
      </p:sp>
      <p:sp>
        <p:nvSpPr>
          <p:cNvPr id="3" name="Content Placeholder 2">
            <a:extLst>
              <a:ext uri="{FF2B5EF4-FFF2-40B4-BE49-F238E27FC236}">
                <a16:creationId xmlns:a16="http://schemas.microsoft.com/office/drawing/2014/main" id="{71033BCB-316E-4A07-85A8-79F88FA6DE95}"/>
              </a:ext>
            </a:extLst>
          </p:cNvPr>
          <p:cNvSpPr>
            <a:spLocks noGrp="1"/>
          </p:cNvSpPr>
          <p:nvPr>
            <p:ph idx="1"/>
          </p:nvPr>
        </p:nvSpPr>
        <p:spPr>
          <a:xfrm>
            <a:off x="340659" y="1825625"/>
            <a:ext cx="8467439" cy="4351338"/>
          </a:xfrm>
        </p:spPr>
        <p:txBody>
          <a:bodyPr>
            <a:normAutofit/>
          </a:bodyPr>
          <a:lstStyle/>
          <a:p>
            <a:pPr marL="0" marR="0" lvl="0" indent="0">
              <a:lnSpc>
                <a:spcPct val="110000"/>
              </a:lnSpc>
              <a:spcBef>
                <a:spcPts val="0"/>
              </a:spcBef>
              <a:buNone/>
            </a:pPr>
            <a:r>
              <a:rPr lang="en-US" sz="2400" b="1" dirty="0">
                <a:latin typeface="Arial" panose="020B0604020202020204" pitchFamily="34" charset="0"/>
                <a:ea typeface="Times New Roman" panose="02020603050405020304" pitchFamily="18" charset="0"/>
                <a:cs typeface="Arial" panose="020B0604020202020204" pitchFamily="34" charset="0"/>
              </a:rPr>
              <a:t>What types of institutional programs must provide notifications?</a:t>
            </a:r>
          </a:p>
          <a:p>
            <a:pPr marL="457200" lvl="1" indent="0">
              <a:lnSpc>
                <a:spcPct val="110000"/>
              </a:lnSpc>
              <a:spcBef>
                <a:spcPts val="0"/>
              </a:spcBef>
              <a:buNone/>
            </a:pPr>
            <a:r>
              <a:rPr lang="en-US" sz="2000" dirty="0">
                <a:latin typeface="Arial" panose="020B0604020202020204" pitchFamily="34" charset="0"/>
              </a:rPr>
              <a:t>Notifications for courses or programs potentially leading to professional licensure.</a:t>
            </a:r>
          </a:p>
          <a:p>
            <a:pPr marL="0" indent="0">
              <a:lnSpc>
                <a:spcPct val="110000"/>
              </a:lnSpc>
              <a:spcBef>
                <a:spcPts val="0"/>
              </a:spcBef>
              <a:buNone/>
            </a:pPr>
            <a:endParaRPr lang="en-US" sz="2400" b="1" dirty="0">
              <a:latin typeface="Arial" panose="020B0604020202020204" pitchFamily="34" charset="0"/>
            </a:endParaRPr>
          </a:p>
          <a:p>
            <a:pPr marL="0" indent="0">
              <a:lnSpc>
                <a:spcPct val="110000"/>
              </a:lnSpc>
              <a:spcBef>
                <a:spcPts val="0"/>
              </a:spcBef>
              <a:buNone/>
            </a:pPr>
            <a:r>
              <a:rPr lang="en-US" sz="2400" b="1" dirty="0">
                <a:latin typeface="Arial" panose="020B0604020202020204" pitchFamily="34" charset="0"/>
              </a:rPr>
              <a:t>Are NC-SARA notifications for distance education students only or for all students? </a:t>
            </a:r>
          </a:p>
          <a:p>
            <a:pPr marL="457200" lvl="1" indent="0">
              <a:lnSpc>
                <a:spcPct val="110000"/>
              </a:lnSpc>
              <a:spcBef>
                <a:spcPts val="0"/>
              </a:spcBef>
              <a:buNone/>
            </a:pPr>
            <a:r>
              <a:rPr lang="en-US" sz="2000" dirty="0">
                <a:latin typeface="Arial" panose="020B0604020202020204" pitchFamily="34" charset="0"/>
              </a:rPr>
              <a:t>Distance education activities covered by NC-SARA include out-of-state experiential learning placements for students who are taking face-to-face courses on their home campuses. </a:t>
            </a:r>
          </a:p>
          <a:p>
            <a:pPr marL="0" indent="0">
              <a:lnSpc>
                <a:spcPct val="110000"/>
              </a:lnSpc>
              <a:spcBef>
                <a:spcPts val="0"/>
              </a:spcBef>
              <a:buNone/>
            </a:pPr>
            <a:endParaRPr lang="en-US" sz="2400" dirty="0">
              <a:latin typeface="Arial" panose="020B0604020202020204" pitchFamily="34" charset="0"/>
            </a:endParaRPr>
          </a:p>
          <a:p>
            <a:pPr marL="457200" lvl="1" indent="0">
              <a:lnSpc>
                <a:spcPct val="125000"/>
              </a:lnSpc>
              <a:buNone/>
            </a:pPr>
            <a:endParaRPr lang="en-US" sz="2800" dirty="0">
              <a:latin typeface="Arial" panose="020B0604020202020204" pitchFamily="34" charset="0"/>
            </a:endParaRPr>
          </a:p>
          <a:p>
            <a:pPr lvl="1">
              <a:lnSpc>
                <a:spcPct val="125000"/>
              </a:lnSpc>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lvl="1">
              <a:lnSpc>
                <a:spcPct val="125000"/>
              </a:lnSpc>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76024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1958</TotalTime>
  <Words>1365</Words>
  <Application>Microsoft Office PowerPoint</Application>
  <PresentationFormat>On-screen Show (4:3)</PresentationFormat>
  <Paragraphs>176</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Calibri</vt:lpstr>
      <vt:lpstr>Calibri Light</vt:lpstr>
      <vt:lpstr>Georgia</vt:lpstr>
      <vt:lpstr>Symbol</vt:lpstr>
      <vt:lpstr>Verdana</vt:lpstr>
      <vt:lpstr>Office Theme</vt:lpstr>
      <vt:lpstr>NC-SARA - Welcome </vt:lpstr>
      <vt:lpstr>NC-SARA - Logistics </vt:lpstr>
      <vt:lpstr>Presenters </vt:lpstr>
      <vt:lpstr>Agenda </vt:lpstr>
      <vt:lpstr>SARA Requirements The Current SARA Landscape</vt:lpstr>
      <vt:lpstr>SARA Requirements - States</vt:lpstr>
      <vt:lpstr>SARA Requirements - Institutions</vt:lpstr>
      <vt:lpstr>SARA Notifications - Required</vt:lpstr>
      <vt:lpstr>SARA Notifications – Big Picture</vt:lpstr>
      <vt:lpstr>SARA Manual Version 19.2 – 5.2 -Who to Notify </vt:lpstr>
      <vt:lpstr>SARA Manual Version 19.2 – 5.2 -How to Notify </vt:lpstr>
      <vt:lpstr>SARA Notifications – Required Elements</vt:lpstr>
      <vt:lpstr>SARA Notifications – How Often?</vt:lpstr>
      <vt:lpstr>SARA Notifications – Hard Work</vt:lpstr>
      <vt:lpstr>SARA Notifications – If an Institution Can Not Make a Determination</vt:lpstr>
      <vt:lpstr>SARA Notifications – No Contact List</vt:lpstr>
      <vt:lpstr>Negotiated Rulemaking - Highlights</vt:lpstr>
      <vt:lpstr>Federal Regulations &amp; Negotiated Rulemaking</vt:lpstr>
      <vt:lpstr>Negotiated Rulemaking – Professional Licensure</vt:lpstr>
      <vt:lpstr>SARA Notifications – What If I am Still Confused?</vt:lpstr>
      <vt:lpstr>SARA Notifications – Frequently Asked Questions</vt:lpstr>
      <vt:lpstr>Questions and Discussion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mlarson@nc-sara.org</dc:creator>
  <cp:lastModifiedBy>Nick Ortiz</cp:lastModifiedBy>
  <cp:revision>179</cp:revision>
  <dcterms:created xsi:type="dcterms:W3CDTF">2018-03-01T19:05:17Z</dcterms:created>
  <dcterms:modified xsi:type="dcterms:W3CDTF">2019-06-18T18:57:48Z</dcterms:modified>
</cp:coreProperties>
</file>